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8"/>
  </p:notesMasterIdLst>
  <p:sldIdLst>
    <p:sldId id="256" r:id="rId2"/>
    <p:sldId id="267" r:id="rId3"/>
    <p:sldId id="257" r:id="rId4"/>
    <p:sldId id="259" r:id="rId5"/>
    <p:sldId id="266" r:id="rId6"/>
    <p:sldId id="274" r:id="rId7"/>
    <p:sldId id="275" r:id="rId8"/>
    <p:sldId id="273" r:id="rId9"/>
    <p:sldId id="260" r:id="rId10"/>
    <p:sldId id="261" r:id="rId11"/>
    <p:sldId id="276" r:id="rId12"/>
    <p:sldId id="277" r:id="rId13"/>
    <p:sldId id="278" r:id="rId14"/>
    <p:sldId id="285" r:id="rId15"/>
    <p:sldId id="280" r:id="rId16"/>
    <p:sldId id="281" r:id="rId17"/>
    <p:sldId id="262" r:id="rId18"/>
    <p:sldId id="282" r:id="rId19"/>
    <p:sldId id="283" r:id="rId20"/>
    <p:sldId id="286" r:id="rId21"/>
    <p:sldId id="288" r:id="rId22"/>
    <p:sldId id="287" r:id="rId23"/>
    <p:sldId id="292" r:id="rId24"/>
    <p:sldId id="290" r:id="rId25"/>
    <p:sldId id="289" r:id="rId26"/>
    <p:sldId id="291" r:id="rId27"/>
    <p:sldId id="263" r:id="rId28"/>
    <p:sldId id="302" r:id="rId29"/>
    <p:sldId id="293" r:id="rId30"/>
    <p:sldId id="294" r:id="rId31"/>
    <p:sldId id="297" r:id="rId32"/>
    <p:sldId id="298" r:id="rId33"/>
    <p:sldId id="299" r:id="rId34"/>
    <p:sldId id="300" r:id="rId35"/>
    <p:sldId id="295" r:id="rId36"/>
    <p:sldId id="301" r:id="rId37"/>
    <p:sldId id="303" r:id="rId38"/>
    <p:sldId id="304" r:id="rId39"/>
    <p:sldId id="268" r:id="rId40"/>
    <p:sldId id="269" r:id="rId41"/>
    <p:sldId id="270" r:id="rId42"/>
    <p:sldId id="284" r:id="rId43"/>
    <p:sldId id="272" r:id="rId44"/>
    <p:sldId id="265" r:id="rId45"/>
    <p:sldId id="271" r:id="rId46"/>
    <p:sldId id="264" r:id="rId47"/>
  </p:sldIdLst>
  <p:sldSz cx="18288000" cy="10287000"/>
  <p:notesSz cx="6858000" cy="9144000"/>
  <p:embeddedFontLst>
    <p:embeddedFont>
      <p:font typeface="Calibri" panose="020F0502020204030204" pitchFamily="34" charset="0"/>
      <p:regular r:id="rId49"/>
      <p:bold r:id="rId50"/>
      <p:italic r:id="rId51"/>
      <p:boldItalic r:id="rId52"/>
    </p:embeddedFont>
    <p:embeddedFont>
      <p:font typeface="Open Sans Bold"/>
      <p:regular r:id="rId5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63369" autoAdjust="0"/>
  </p:normalViewPr>
  <p:slideViewPr>
    <p:cSldViewPr>
      <p:cViewPr varScale="1">
        <p:scale>
          <a:sx n="49" d="100"/>
          <a:sy n="49" d="100"/>
        </p:scale>
        <p:origin x="1974" y="4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font" Target="fonts/font2.fntdata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5.fntdata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3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.fntdata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D58A62-F0E5-4FA1-A868-ABA995228312}" type="datetimeFigureOut">
              <a:rPr lang="en-BE" smtClean="0"/>
              <a:t>24/08/2023</a:t>
            </a:fld>
            <a:endParaRPr lang="en-B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B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2D3632-577B-48E4-8BEA-D1DD23CEEF1D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0070189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2D3632-577B-48E4-8BEA-D1DD23CEEF1D}" type="slidenum">
              <a:rPr lang="en-BE" smtClean="0"/>
              <a:t>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8344512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don’t figure things out:</a:t>
            </a:r>
          </a:p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2D3632-577B-48E4-8BEA-D1DD23CEEF1D}" type="slidenum">
              <a:rPr lang="en-BE" smtClean="0"/>
              <a:t>16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2025787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Location of things</a:t>
            </a:r>
            <a:r>
              <a:rPr lang="en-US" dirty="0"/>
              <a:t>: footer general info, header menu, …</a:t>
            </a:r>
          </a:p>
          <a:p>
            <a:r>
              <a:rPr lang="en-US" b="1" dirty="0"/>
              <a:t>Metaphors</a:t>
            </a:r>
            <a:r>
              <a:rPr lang="en-US" dirty="0"/>
              <a:t>: Shopping Cart, Save Icon, …</a:t>
            </a:r>
          </a:p>
          <a:p>
            <a:r>
              <a:rPr lang="en-US" b="1" dirty="0"/>
              <a:t>Appearance</a:t>
            </a:r>
            <a:r>
              <a:rPr lang="en-US" dirty="0"/>
              <a:t>: Social Buttons, Image + Play Icon</a:t>
            </a:r>
          </a:p>
          <a:p>
            <a:r>
              <a:rPr lang="en-US" b="1" dirty="0"/>
              <a:t>Clarity</a:t>
            </a:r>
            <a:r>
              <a:rPr lang="en-US" dirty="0"/>
              <a:t>:</a:t>
            </a:r>
          </a:p>
          <a:p>
            <a:r>
              <a:rPr lang="en-US" b="1" dirty="0"/>
              <a:t>Innovate</a:t>
            </a:r>
            <a:r>
              <a:rPr lang="en-US" dirty="0"/>
              <a:t>: Should be clear and self-explanatory or adds so much value it is worth the learning curve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2D3632-577B-48E4-8BEA-D1DD23CEEF1D}" type="slidenum">
              <a:rPr lang="en-BE" smtClean="0"/>
              <a:t>17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0711171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More Prominent</a:t>
            </a:r>
            <a:r>
              <a:rPr lang="en-US" dirty="0"/>
              <a:t>: bold, bigger font, distinctive color, …</a:t>
            </a:r>
          </a:p>
          <a:p>
            <a:r>
              <a:rPr lang="en-US" b="1" dirty="0"/>
              <a:t>Related Visually</a:t>
            </a:r>
            <a:r>
              <a:rPr lang="en-US" dirty="0"/>
              <a:t>: grouping together, same visual style, in a clearly defined area</a:t>
            </a:r>
          </a:p>
          <a:p>
            <a:r>
              <a:rPr lang="en-US" b="1" dirty="0"/>
              <a:t>Nesting</a:t>
            </a:r>
            <a:r>
              <a:rPr lang="en-US" dirty="0"/>
              <a:t>: Cards, Boxes, …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2D3632-577B-48E4-8BEA-D1DD23CEEF1D}" type="slidenum">
              <a:rPr lang="en-BE" smtClean="0"/>
              <a:t>18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6276093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Noise down</a:t>
            </a:r>
            <a:r>
              <a:rPr lang="en-US" dirty="0"/>
              <a:t>:</a:t>
            </a:r>
          </a:p>
          <a:p>
            <a:r>
              <a:rPr lang="en-US" dirty="0"/>
              <a:t>No shouting. Not everything is important. Avoid clutter.</a:t>
            </a:r>
          </a:p>
          <a:p>
            <a:endParaRPr lang="en-US" dirty="0"/>
          </a:p>
          <a:p>
            <a:r>
              <a:rPr lang="en-US" b="1" dirty="0"/>
              <a:t>Support scanning</a:t>
            </a:r>
            <a:r>
              <a:rPr lang="en-US" dirty="0"/>
              <a:t>:</a:t>
            </a:r>
          </a:p>
          <a:p>
            <a:r>
              <a:rPr lang="en-US" dirty="0"/>
              <a:t>Headers, bullet points, short paragraphs …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2D3632-577B-48E4-8BEA-D1DD23CEEF1D}" type="slidenum">
              <a:rPr lang="en-BE" smtClean="0"/>
              <a:t>19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1394301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Reduce noise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Make useful content more prominent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Makes pages shorter (less scrolling, more scanning)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2D3632-577B-48E4-8BEA-D1DD23CEEF1D}" type="slidenum">
              <a:rPr lang="en-BE" smtClean="0"/>
              <a:t>20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1158227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Happy Talk: “Welcome to my homepage / to our business”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2D3632-577B-48E4-8BEA-D1DD23CEEF1D}" type="slidenum">
              <a:rPr lang="en-BE" smtClean="0"/>
              <a:t>21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5798680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2D3632-577B-48E4-8BEA-D1DD23CEEF1D}" type="slidenum">
              <a:rPr lang="en-BE" smtClean="0"/>
              <a:t>22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2247642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Utilities</a:t>
            </a:r>
            <a:r>
              <a:rPr lang="en-US" dirty="0"/>
              <a:t>: Sign In, Contact, …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2D3632-577B-48E4-8BEA-D1DD23CEEF1D}" type="slidenum">
              <a:rPr lang="en-BE" smtClean="0"/>
              <a:t>23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8647748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Trunk Test</a:t>
            </a:r>
            <a:r>
              <a:rPr lang="en-US" dirty="0"/>
              <a:t>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You’ve been kidnapped put in the trunk &amp; then first thing get to see the site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What site is this (site ID)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What page am I on (page name)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What are the major sections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What are my options at this level (local navigation)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Where am I in the scheme of things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How can I search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2D3632-577B-48E4-8BEA-D1DD23CEEF1D}" type="slidenum">
              <a:rPr lang="en-BE" smtClean="0"/>
              <a:t>24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42020194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2D3632-577B-48E4-8BEA-D1DD23CEEF1D}" type="slidenum">
              <a:rPr lang="en-BE" smtClean="0"/>
              <a:t>25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0214732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chemeClr val="bg1"/>
                </a:solidFill>
              </a:rPr>
              <a:t>Advanced Common Sense</a:t>
            </a:r>
            <a:r>
              <a:rPr lang="en-US" sz="1200" dirty="0">
                <a:solidFill>
                  <a:schemeClr val="bg1"/>
                </a:solidFill>
              </a:rPr>
              <a:t>:</a:t>
            </a:r>
          </a:p>
          <a:p>
            <a:r>
              <a:rPr lang="en-US" sz="1200" dirty="0">
                <a:solidFill>
                  <a:schemeClr val="bg1"/>
                </a:solidFill>
              </a:rPr>
              <a:t>Consultancy of Krug. Motto: “It’s not rocket surgery”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2D3632-577B-48E4-8BEA-D1DD23CEEF1D}" type="slidenum">
              <a:rPr lang="en-BE" smtClean="0"/>
              <a:t>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18915249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2D3632-577B-48E4-8BEA-D1DD23CEEF1D}" type="slidenum">
              <a:rPr lang="en-BE" smtClean="0"/>
              <a:t>26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80065150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Small recap!!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2D3632-577B-48E4-8BEA-D1DD23CEEF1D}" type="slidenum">
              <a:rPr lang="en-BE" smtClean="0"/>
              <a:t>27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24723867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2D3632-577B-48E4-8BEA-D1DD23CEEF1D}" type="slidenum">
              <a:rPr lang="en-BE" smtClean="0"/>
              <a:t>28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48043198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Focus group</a:t>
            </a:r>
            <a:r>
              <a:rPr lang="en-US" dirty="0"/>
              <a:t>: More an indication for example marketing does not like where the website is going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2D3632-577B-48E4-8BEA-D1DD23CEEF1D}" type="slidenum">
              <a:rPr lang="en-BE" smtClean="0"/>
              <a:t>29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06769575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Focus group</a:t>
            </a:r>
            <a:r>
              <a:rPr lang="en-US" dirty="0"/>
              <a:t>: More an indication for example marketing does not like where the website is going</a:t>
            </a:r>
          </a:p>
          <a:p>
            <a:endParaRPr lang="en-US" dirty="0"/>
          </a:p>
          <a:p>
            <a:r>
              <a:rPr lang="en-US" b="1" dirty="0"/>
              <a:t>DIY</a:t>
            </a:r>
            <a:r>
              <a:rPr lang="en-US" dirty="0"/>
              <a:t>: There is typically no budget to these kinds of things (€5 to €10k)…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2D3632-577B-48E4-8BEA-D1DD23CEEF1D}" type="slidenum">
              <a:rPr lang="en-BE" smtClean="0"/>
              <a:t>30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23919226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2D3632-577B-48E4-8BEA-D1DD23CEEF1D}" type="slidenum">
              <a:rPr lang="en-BE" smtClean="0"/>
              <a:t>31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51335919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sz="1200" b="1" dirty="0">
                <a:solidFill>
                  <a:schemeClr val="bg1"/>
                </a:solidFill>
              </a:rPr>
              <a:t>Idiosyncratic</a:t>
            </a:r>
            <a:r>
              <a:rPr lang="en-US" sz="1200" dirty="0">
                <a:solidFill>
                  <a:schemeClr val="bg1"/>
                </a:solidFill>
              </a:rPr>
              <a:t>: Different for every user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200" b="1" dirty="0">
                <a:solidFill>
                  <a:schemeClr val="bg1"/>
                </a:solidFill>
              </a:rPr>
              <a:t>Situational</a:t>
            </a:r>
            <a:r>
              <a:rPr lang="en-US" sz="1200" dirty="0">
                <a:solidFill>
                  <a:schemeClr val="bg1"/>
                </a:solidFill>
              </a:rPr>
              <a:t>: Less when I’m in a hurry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200" b="1" dirty="0">
                <a:solidFill>
                  <a:schemeClr val="bg1"/>
                </a:solidFill>
              </a:rPr>
              <a:t>Refill</a:t>
            </a:r>
            <a:r>
              <a:rPr lang="en-US" sz="1200" dirty="0">
                <a:solidFill>
                  <a:schemeClr val="bg1"/>
                </a:solidFill>
              </a:rPr>
              <a:t>: So something good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200" b="1" dirty="0">
                <a:solidFill>
                  <a:schemeClr val="bg1"/>
                </a:solidFill>
              </a:rPr>
              <a:t>Unforgiven</a:t>
            </a:r>
            <a:r>
              <a:rPr lang="en-US" sz="1200" dirty="0">
                <a:solidFill>
                  <a:schemeClr val="bg1"/>
                </a:solidFill>
              </a:rPr>
              <a:t>: A single mistake and you could lose the user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2D3632-577B-48E4-8BEA-D1DD23CEEF1D}" type="slidenum">
              <a:rPr lang="en-BE" smtClean="0"/>
              <a:t>32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03933604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Punishing</a:t>
            </a:r>
            <a:r>
              <a:rPr lang="en-US" dirty="0"/>
              <a:t>: ex: only accepting input in one style (formatted, not formatted, …)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2D3632-577B-48E4-8BEA-D1DD23CEEF1D}" type="slidenum">
              <a:rPr lang="en-BE" smtClean="0"/>
              <a:t>33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48070644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When you can’t</a:t>
            </a:r>
            <a:r>
              <a:rPr lang="en-US" dirty="0"/>
              <a:t>: if something is not possible on the website, for whatever reason, apologize.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2D3632-577B-48E4-8BEA-D1DD23CEEF1D}" type="slidenum">
              <a:rPr lang="en-BE" smtClean="0"/>
              <a:t>34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01825105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2D3632-577B-48E4-8BEA-D1DD23CEEF1D}" type="slidenum">
              <a:rPr lang="en-BE" smtClean="0"/>
              <a:t>35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202858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2D3632-577B-48E4-8BEA-D1DD23CEEF1D}" type="slidenum">
              <a:rPr lang="en-BE" smtClean="0"/>
              <a:t>6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00670169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2D3632-577B-48E4-8BEA-D1DD23CEEF1D}" type="slidenum">
              <a:rPr lang="en-BE" smtClean="0"/>
              <a:t>36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10682744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2D3632-577B-48E4-8BEA-D1DD23CEEF1D}" type="slidenum">
              <a:rPr lang="en-BE" smtClean="0"/>
              <a:t>37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03277399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2D3632-577B-48E4-8BEA-D1DD23CEEF1D}" type="slidenum">
              <a:rPr lang="en-BE" smtClean="0"/>
              <a:t>38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68866223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Alan Cooper</a:t>
            </a:r>
          </a:p>
          <a:p>
            <a:r>
              <a:rPr lang="en-US" dirty="0"/>
              <a:t>Interaction Design</a:t>
            </a:r>
          </a:p>
          <a:p>
            <a:endParaRPr lang="en-US" dirty="0"/>
          </a:p>
          <a:p>
            <a:r>
              <a:rPr lang="en-US" dirty="0" err="1"/>
              <a:t>FileSystem</a:t>
            </a:r>
            <a:r>
              <a:rPr lang="en-US" dirty="0"/>
              <a:t> is not something normal users want to think or even know about.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2D3632-577B-48E4-8BEA-D1DD23CEEF1D}" type="slidenum">
              <a:rPr lang="en-BE" smtClean="0"/>
              <a:t>40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8610023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2D3632-577B-48E4-8BEA-D1DD23CEEF1D}" type="slidenum">
              <a:rPr lang="en-BE" smtClean="0"/>
              <a:t>7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6756171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Self-evident:</a:t>
            </a:r>
          </a:p>
          <a:p>
            <a:r>
              <a:rPr lang="en-US" dirty="0"/>
              <a:t>Should be obvious for the user what the page is about and what the next possible actions are</a:t>
            </a:r>
          </a:p>
          <a:p>
            <a:endParaRPr lang="en-US" dirty="0"/>
          </a:p>
          <a:p>
            <a:r>
              <a:rPr lang="en-US" b="1" dirty="0"/>
              <a:t>Self-explanatory:</a:t>
            </a:r>
          </a:p>
          <a:p>
            <a:r>
              <a:rPr lang="en-US" b="0" dirty="0"/>
              <a:t>Some things are difficult. If you cannot make it self-evident, make it self-explanatory.</a:t>
            </a:r>
          </a:p>
          <a:p>
            <a:endParaRPr lang="en-US" b="0" dirty="0"/>
          </a:p>
          <a:p>
            <a:r>
              <a:rPr lang="en-US" b="0" dirty="0"/>
              <a:t>How?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Appearance of things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Well chosen names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Small amounts of carefully crafted text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2D3632-577B-48E4-8BEA-D1DD23CEEF1D}" type="slidenum">
              <a:rPr lang="en-BE" smtClean="0"/>
              <a:t>9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9577991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chemeClr val="bg1"/>
                </a:solidFill>
              </a:rPr>
              <a:t>Satisfice</a:t>
            </a:r>
          </a:p>
          <a:p>
            <a:r>
              <a:rPr lang="en-US" sz="1200" dirty="0">
                <a:solidFill>
                  <a:schemeClr val="bg1"/>
                </a:solidFill>
              </a:rPr>
              <a:t>Satisfying (</a:t>
            </a:r>
            <a:r>
              <a:rPr lang="en-US" sz="1200" dirty="0" err="1">
                <a:solidFill>
                  <a:schemeClr val="bg1"/>
                </a:solidFill>
              </a:rPr>
              <a:t>voldoen</a:t>
            </a:r>
            <a:r>
              <a:rPr lang="en-US" sz="1200" dirty="0">
                <a:solidFill>
                  <a:schemeClr val="bg1"/>
                </a:solidFill>
              </a:rPr>
              <a:t>): </a:t>
            </a: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giving fulfilment or the pleasure associated with this.</a:t>
            </a:r>
            <a:endParaRPr lang="en-US" sz="1200" dirty="0">
              <a:solidFill>
                <a:schemeClr val="bg1"/>
              </a:solidFill>
            </a:endParaRPr>
          </a:p>
          <a:p>
            <a:r>
              <a:rPr lang="en-US" sz="1200" dirty="0">
                <a:solidFill>
                  <a:schemeClr val="bg1"/>
                </a:solidFill>
              </a:rPr>
              <a:t>Sufficing (</a:t>
            </a:r>
            <a:r>
              <a:rPr lang="en-US" sz="1200" dirty="0" err="1">
                <a:solidFill>
                  <a:schemeClr val="bg1"/>
                </a:solidFill>
              </a:rPr>
              <a:t>voldoende</a:t>
            </a:r>
            <a:r>
              <a:rPr lang="en-US" sz="1200" dirty="0">
                <a:solidFill>
                  <a:schemeClr val="bg1"/>
                </a:solidFill>
              </a:rPr>
              <a:t>): </a:t>
            </a: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be enough or adequate.</a:t>
            </a:r>
          </a:p>
          <a:p>
            <a:endParaRPr lang="en-US" b="0" i="0" dirty="0">
              <a:solidFill>
                <a:srgbClr val="202124"/>
              </a:solidFill>
              <a:effectLst/>
              <a:latin typeface="arial" panose="020B0604020202020204" pitchFamily="34" charset="0"/>
            </a:endParaRPr>
          </a:p>
          <a:p>
            <a:r>
              <a:rPr lang="en-US" dirty="0"/>
              <a:t>Coined by economist Herbert Simon in Models of Man: Social and Rational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2D3632-577B-48E4-8BEA-D1DD23CEEF1D}" type="slidenum">
              <a:rPr lang="en-BE" smtClean="0"/>
              <a:t>12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9596915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2D3632-577B-48E4-8BEA-D1DD23CEEF1D}" type="slidenum">
              <a:rPr lang="en-BE" smtClean="0"/>
              <a:t>13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9334005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Krug’s second law of usability.</a:t>
            </a:r>
          </a:p>
          <a:p>
            <a:endParaRPr lang="en-US" dirty="0"/>
          </a:p>
          <a:p>
            <a:r>
              <a:rPr lang="en-US" dirty="0"/>
              <a:t>3 mindless, unambiguous clicks equal one that requires thought.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2D3632-577B-48E4-8BEA-D1DD23CEEF1D}" type="slidenum">
              <a:rPr lang="en-BE" smtClean="0"/>
              <a:t>14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4089772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don’t figure things out:</a:t>
            </a:r>
          </a:p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2D3632-577B-48E4-8BEA-D1DD23CEEF1D}" type="slidenum">
              <a:rPr lang="en-BE" smtClean="0"/>
              <a:t>15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9098676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3" Type="http://schemas.openxmlformats.org/officeDocument/2006/relationships/image" Target="../media/image18.png"/><Relationship Id="rId7" Type="http://schemas.openxmlformats.org/officeDocument/2006/relationships/image" Target="../media/image38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svg"/><Relationship Id="rId11" Type="http://schemas.openxmlformats.org/officeDocument/2006/relationships/image" Target="../media/image12.png"/><Relationship Id="rId5" Type="http://schemas.openxmlformats.org/officeDocument/2006/relationships/image" Target="../media/image28.png"/><Relationship Id="rId10" Type="http://schemas.openxmlformats.org/officeDocument/2006/relationships/image" Target="../media/image41.svg"/><Relationship Id="rId4" Type="http://schemas.openxmlformats.org/officeDocument/2006/relationships/image" Target="../media/image19.svg"/><Relationship Id="rId9" Type="http://schemas.openxmlformats.org/officeDocument/2006/relationships/image" Target="../media/image4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3" Type="http://schemas.openxmlformats.org/officeDocument/2006/relationships/image" Target="../media/image18.png"/><Relationship Id="rId7" Type="http://schemas.openxmlformats.org/officeDocument/2006/relationships/image" Target="../media/image38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svg"/><Relationship Id="rId11" Type="http://schemas.openxmlformats.org/officeDocument/2006/relationships/image" Target="../media/image12.png"/><Relationship Id="rId5" Type="http://schemas.openxmlformats.org/officeDocument/2006/relationships/image" Target="../media/image28.png"/><Relationship Id="rId10" Type="http://schemas.openxmlformats.org/officeDocument/2006/relationships/image" Target="../media/image41.svg"/><Relationship Id="rId4" Type="http://schemas.openxmlformats.org/officeDocument/2006/relationships/image" Target="../media/image19.svg"/><Relationship Id="rId9" Type="http://schemas.openxmlformats.org/officeDocument/2006/relationships/image" Target="../media/image4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0.jpeg"/><Relationship Id="rId7" Type="http://schemas.openxmlformats.org/officeDocument/2006/relationships/image" Target="../media/image29.sv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openxmlformats.org/officeDocument/2006/relationships/image" Target="../media/image41.svg"/><Relationship Id="rId5" Type="http://schemas.openxmlformats.org/officeDocument/2006/relationships/image" Target="../media/image19.svg"/><Relationship Id="rId10" Type="http://schemas.openxmlformats.org/officeDocument/2006/relationships/image" Target="../media/image40.png"/><Relationship Id="rId4" Type="http://schemas.openxmlformats.org/officeDocument/2006/relationships/image" Target="../media/image18.png"/><Relationship Id="rId9" Type="http://schemas.openxmlformats.org/officeDocument/2006/relationships/image" Target="../media/image39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0.jpeg"/><Relationship Id="rId7" Type="http://schemas.openxmlformats.org/officeDocument/2006/relationships/image" Target="../media/image29.sv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openxmlformats.org/officeDocument/2006/relationships/image" Target="../media/image41.svg"/><Relationship Id="rId5" Type="http://schemas.openxmlformats.org/officeDocument/2006/relationships/image" Target="../media/image19.svg"/><Relationship Id="rId10" Type="http://schemas.openxmlformats.org/officeDocument/2006/relationships/image" Target="../media/image40.png"/><Relationship Id="rId4" Type="http://schemas.openxmlformats.org/officeDocument/2006/relationships/image" Target="../media/image18.png"/><Relationship Id="rId9" Type="http://schemas.openxmlformats.org/officeDocument/2006/relationships/image" Target="../media/image39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0.jpeg"/><Relationship Id="rId7" Type="http://schemas.openxmlformats.org/officeDocument/2006/relationships/image" Target="../media/image29.sv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openxmlformats.org/officeDocument/2006/relationships/image" Target="../media/image41.svg"/><Relationship Id="rId5" Type="http://schemas.openxmlformats.org/officeDocument/2006/relationships/image" Target="../media/image19.svg"/><Relationship Id="rId10" Type="http://schemas.openxmlformats.org/officeDocument/2006/relationships/image" Target="../media/image40.png"/><Relationship Id="rId4" Type="http://schemas.openxmlformats.org/officeDocument/2006/relationships/image" Target="../media/image18.png"/><Relationship Id="rId9" Type="http://schemas.openxmlformats.org/officeDocument/2006/relationships/image" Target="../media/image39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0.jpeg"/><Relationship Id="rId7" Type="http://schemas.openxmlformats.org/officeDocument/2006/relationships/image" Target="../media/image29.sv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openxmlformats.org/officeDocument/2006/relationships/image" Target="../media/image41.svg"/><Relationship Id="rId5" Type="http://schemas.openxmlformats.org/officeDocument/2006/relationships/image" Target="../media/image19.svg"/><Relationship Id="rId10" Type="http://schemas.openxmlformats.org/officeDocument/2006/relationships/image" Target="../media/image40.png"/><Relationship Id="rId4" Type="http://schemas.openxmlformats.org/officeDocument/2006/relationships/image" Target="../media/image18.png"/><Relationship Id="rId9" Type="http://schemas.openxmlformats.org/officeDocument/2006/relationships/image" Target="../media/image39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0.jpeg"/><Relationship Id="rId7" Type="http://schemas.openxmlformats.org/officeDocument/2006/relationships/image" Target="../media/image29.sv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openxmlformats.org/officeDocument/2006/relationships/image" Target="../media/image41.svg"/><Relationship Id="rId5" Type="http://schemas.openxmlformats.org/officeDocument/2006/relationships/image" Target="../media/image19.svg"/><Relationship Id="rId10" Type="http://schemas.openxmlformats.org/officeDocument/2006/relationships/image" Target="../media/image40.png"/><Relationship Id="rId4" Type="http://schemas.openxmlformats.org/officeDocument/2006/relationships/image" Target="../media/image18.png"/><Relationship Id="rId9" Type="http://schemas.openxmlformats.org/officeDocument/2006/relationships/image" Target="../media/image39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2.png"/><Relationship Id="rId7" Type="http://schemas.openxmlformats.org/officeDocument/2006/relationships/image" Target="../media/image44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10" Type="http://schemas.openxmlformats.org/officeDocument/2006/relationships/image" Target="../media/image12.png"/><Relationship Id="rId4" Type="http://schemas.openxmlformats.org/officeDocument/2006/relationships/image" Target="../media/image43.svg"/><Relationship Id="rId9" Type="http://schemas.openxmlformats.org/officeDocument/2006/relationships/image" Target="../media/image46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2.png"/><Relationship Id="rId7" Type="http://schemas.openxmlformats.org/officeDocument/2006/relationships/image" Target="../media/image44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10" Type="http://schemas.openxmlformats.org/officeDocument/2006/relationships/image" Target="../media/image12.png"/><Relationship Id="rId4" Type="http://schemas.openxmlformats.org/officeDocument/2006/relationships/image" Target="../media/image43.svg"/><Relationship Id="rId9" Type="http://schemas.openxmlformats.org/officeDocument/2006/relationships/image" Target="../media/image46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2.png"/><Relationship Id="rId7" Type="http://schemas.openxmlformats.org/officeDocument/2006/relationships/image" Target="../media/image44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10" Type="http://schemas.openxmlformats.org/officeDocument/2006/relationships/image" Target="../media/image12.png"/><Relationship Id="rId4" Type="http://schemas.openxmlformats.org/officeDocument/2006/relationships/image" Target="../media/image43.svg"/><Relationship Id="rId9" Type="http://schemas.openxmlformats.org/officeDocument/2006/relationships/image" Target="../media/image46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5.svg"/><Relationship Id="rId7" Type="http://schemas.openxmlformats.org/officeDocument/2006/relationships/image" Target="../media/image19.svg"/><Relationship Id="rId12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11" Type="http://schemas.openxmlformats.org/officeDocument/2006/relationships/image" Target="../media/image21.svg"/><Relationship Id="rId5" Type="http://schemas.openxmlformats.org/officeDocument/2006/relationships/image" Target="../media/image17.svg"/><Relationship Id="rId10" Type="http://schemas.openxmlformats.org/officeDocument/2006/relationships/image" Target="../media/image20.png"/><Relationship Id="rId4" Type="http://schemas.openxmlformats.org/officeDocument/2006/relationships/image" Target="../media/image16.jpeg"/><Relationship Id="rId9" Type="http://schemas.openxmlformats.org/officeDocument/2006/relationships/image" Target="../media/image3.sv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2.png"/><Relationship Id="rId7" Type="http://schemas.openxmlformats.org/officeDocument/2006/relationships/image" Target="../media/image44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10" Type="http://schemas.openxmlformats.org/officeDocument/2006/relationships/image" Target="../media/image12.png"/><Relationship Id="rId4" Type="http://schemas.openxmlformats.org/officeDocument/2006/relationships/image" Target="../media/image43.svg"/><Relationship Id="rId9" Type="http://schemas.openxmlformats.org/officeDocument/2006/relationships/image" Target="../media/image46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2.png"/><Relationship Id="rId7" Type="http://schemas.openxmlformats.org/officeDocument/2006/relationships/image" Target="../media/image44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10" Type="http://schemas.openxmlformats.org/officeDocument/2006/relationships/image" Target="../media/image12.png"/><Relationship Id="rId4" Type="http://schemas.openxmlformats.org/officeDocument/2006/relationships/image" Target="../media/image43.svg"/><Relationship Id="rId9" Type="http://schemas.openxmlformats.org/officeDocument/2006/relationships/image" Target="../media/image46.sv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jpeg"/><Relationship Id="rId3" Type="http://schemas.openxmlformats.org/officeDocument/2006/relationships/image" Target="../media/image47.png"/><Relationship Id="rId7" Type="http://schemas.openxmlformats.org/officeDocument/2006/relationships/image" Target="../media/image50.sv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11" Type="http://schemas.openxmlformats.org/officeDocument/2006/relationships/image" Target="../media/image12.png"/><Relationship Id="rId5" Type="http://schemas.openxmlformats.org/officeDocument/2006/relationships/image" Target="../media/image49.jpeg"/><Relationship Id="rId10" Type="http://schemas.openxmlformats.org/officeDocument/2006/relationships/image" Target="../media/image53.svg"/><Relationship Id="rId4" Type="http://schemas.openxmlformats.org/officeDocument/2006/relationships/image" Target="../media/image48.svg"/><Relationship Id="rId9" Type="http://schemas.openxmlformats.org/officeDocument/2006/relationships/image" Target="../media/image5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jpeg"/><Relationship Id="rId3" Type="http://schemas.openxmlformats.org/officeDocument/2006/relationships/image" Target="../media/image47.png"/><Relationship Id="rId7" Type="http://schemas.openxmlformats.org/officeDocument/2006/relationships/image" Target="../media/image50.sv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11" Type="http://schemas.openxmlformats.org/officeDocument/2006/relationships/image" Target="../media/image12.png"/><Relationship Id="rId5" Type="http://schemas.openxmlformats.org/officeDocument/2006/relationships/image" Target="../media/image49.jpeg"/><Relationship Id="rId10" Type="http://schemas.openxmlformats.org/officeDocument/2006/relationships/image" Target="../media/image53.svg"/><Relationship Id="rId4" Type="http://schemas.openxmlformats.org/officeDocument/2006/relationships/image" Target="../media/image48.svg"/><Relationship Id="rId9" Type="http://schemas.openxmlformats.org/officeDocument/2006/relationships/image" Target="../media/image5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jpeg"/><Relationship Id="rId3" Type="http://schemas.openxmlformats.org/officeDocument/2006/relationships/image" Target="../media/image47.png"/><Relationship Id="rId7" Type="http://schemas.openxmlformats.org/officeDocument/2006/relationships/image" Target="../media/image50.sv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11" Type="http://schemas.openxmlformats.org/officeDocument/2006/relationships/image" Target="../media/image12.png"/><Relationship Id="rId5" Type="http://schemas.openxmlformats.org/officeDocument/2006/relationships/image" Target="../media/image49.jpeg"/><Relationship Id="rId10" Type="http://schemas.openxmlformats.org/officeDocument/2006/relationships/image" Target="../media/image53.svg"/><Relationship Id="rId4" Type="http://schemas.openxmlformats.org/officeDocument/2006/relationships/image" Target="../media/image48.svg"/><Relationship Id="rId9" Type="http://schemas.openxmlformats.org/officeDocument/2006/relationships/image" Target="../media/image5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jpeg"/><Relationship Id="rId3" Type="http://schemas.openxmlformats.org/officeDocument/2006/relationships/image" Target="../media/image47.png"/><Relationship Id="rId7" Type="http://schemas.openxmlformats.org/officeDocument/2006/relationships/image" Target="../media/image50.sv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11" Type="http://schemas.openxmlformats.org/officeDocument/2006/relationships/image" Target="../media/image12.png"/><Relationship Id="rId5" Type="http://schemas.openxmlformats.org/officeDocument/2006/relationships/image" Target="../media/image49.jpeg"/><Relationship Id="rId10" Type="http://schemas.openxmlformats.org/officeDocument/2006/relationships/image" Target="../media/image53.svg"/><Relationship Id="rId4" Type="http://schemas.openxmlformats.org/officeDocument/2006/relationships/image" Target="../media/image48.svg"/><Relationship Id="rId9" Type="http://schemas.openxmlformats.org/officeDocument/2006/relationships/image" Target="../media/image52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svg"/><Relationship Id="rId3" Type="http://schemas.openxmlformats.org/officeDocument/2006/relationships/image" Target="../media/image47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svg"/><Relationship Id="rId5" Type="http://schemas.openxmlformats.org/officeDocument/2006/relationships/image" Target="../media/image2.png"/><Relationship Id="rId4" Type="http://schemas.openxmlformats.org/officeDocument/2006/relationships/image" Target="../media/image48.svg"/><Relationship Id="rId9" Type="http://schemas.openxmlformats.org/officeDocument/2006/relationships/image" Target="../media/image1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jpeg"/><Relationship Id="rId3" Type="http://schemas.openxmlformats.org/officeDocument/2006/relationships/image" Target="../media/image47.png"/><Relationship Id="rId7" Type="http://schemas.openxmlformats.org/officeDocument/2006/relationships/image" Target="../media/image50.sv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11" Type="http://schemas.openxmlformats.org/officeDocument/2006/relationships/image" Target="../media/image12.png"/><Relationship Id="rId5" Type="http://schemas.openxmlformats.org/officeDocument/2006/relationships/image" Target="../media/image49.jpeg"/><Relationship Id="rId10" Type="http://schemas.openxmlformats.org/officeDocument/2006/relationships/image" Target="../media/image53.svg"/><Relationship Id="rId4" Type="http://schemas.openxmlformats.org/officeDocument/2006/relationships/image" Target="../media/image48.svg"/><Relationship Id="rId9" Type="http://schemas.openxmlformats.org/officeDocument/2006/relationships/image" Target="../media/image52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svg"/><Relationship Id="rId3" Type="http://schemas.openxmlformats.org/officeDocument/2006/relationships/image" Target="../media/image47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svg"/><Relationship Id="rId5" Type="http://schemas.openxmlformats.org/officeDocument/2006/relationships/image" Target="../media/image2.png"/><Relationship Id="rId10" Type="http://schemas.openxmlformats.org/officeDocument/2006/relationships/image" Target="../media/image54.jpeg"/><Relationship Id="rId4" Type="http://schemas.openxmlformats.org/officeDocument/2006/relationships/image" Target="../media/image48.svg"/><Relationship Id="rId9" Type="http://schemas.openxmlformats.org/officeDocument/2006/relationships/image" Target="../media/image12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svg"/><Relationship Id="rId3" Type="http://schemas.openxmlformats.org/officeDocument/2006/relationships/image" Target="../media/image47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svg"/><Relationship Id="rId5" Type="http://schemas.openxmlformats.org/officeDocument/2006/relationships/image" Target="../media/image2.png"/><Relationship Id="rId4" Type="http://schemas.openxmlformats.org/officeDocument/2006/relationships/image" Target="../media/image48.svg"/><Relationship Id="rId9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2.png"/><Relationship Id="rId7" Type="http://schemas.openxmlformats.org/officeDocument/2006/relationships/image" Target="../media/image2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10" Type="http://schemas.openxmlformats.org/officeDocument/2006/relationships/image" Target="../media/image12.png"/><Relationship Id="rId4" Type="http://schemas.openxmlformats.org/officeDocument/2006/relationships/image" Target="../media/image23.svg"/><Relationship Id="rId9" Type="http://schemas.openxmlformats.org/officeDocument/2006/relationships/image" Target="../media/image26.sv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svg"/><Relationship Id="rId3" Type="http://schemas.openxmlformats.org/officeDocument/2006/relationships/image" Target="../media/image47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svg"/><Relationship Id="rId5" Type="http://schemas.openxmlformats.org/officeDocument/2006/relationships/image" Target="../media/image2.png"/><Relationship Id="rId4" Type="http://schemas.openxmlformats.org/officeDocument/2006/relationships/image" Target="../media/image48.svg"/><Relationship Id="rId9" Type="http://schemas.openxmlformats.org/officeDocument/2006/relationships/image" Target="../media/image12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2.png"/><Relationship Id="rId7" Type="http://schemas.openxmlformats.org/officeDocument/2006/relationships/image" Target="../media/image44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10" Type="http://schemas.openxmlformats.org/officeDocument/2006/relationships/image" Target="../media/image12.png"/><Relationship Id="rId4" Type="http://schemas.openxmlformats.org/officeDocument/2006/relationships/image" Target="../media/image43.svg"/><Relationship Id="rId9" Type="http://schemas.openxmlformats.org/officeDocument/2006/relationships/image" Target="../media/image46.sv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2.png"/><Relationship Id="rId7" Type="http://schemas.openxmlformats.org/officeDocument/2006/relationships/image" Target="../media/image44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10" Type="http://schemas.openxmlformats.org/officeDocument/2006/relationships/image" Target="../media/image12.png"/><Relationship Id="rId4" Type="http://schemas.openxmlformats.org/officeDocument/2006/relationships/image" Target="../media/image43.svg"/><Relationship Id="rId9" Type="http://schemas.openxmlformats.org/officeDocument/2006/relationships/image" Target="../media/image46.sv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2.png"/><Relationship Id="rId7" Type="http://schemas.openxmlformats.org/officeDocument/2006/relationships/image" Target="../media/image44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10" Type="http://schemas.openxmlformats.org/officeDocument/2006/relationships/image" Target="../media/image12.png"/><Relationship Id="rId4" Type="http://schemas.openxmlformats.org/officeDocument/2006/relationships/image" Target="../media/image43.svg"/><Relationship Id="rId9" Type="http://schemas.openxmlformats.org/officeDocument/2006/relationships/image" Target="../media/image46.sv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2.png"/><Relationship Id="rId7" Type="http://schemas.openxmlformats.org/officeDocument/2006/relationships/image" Target="../media/image44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4" Type="http://schemas.openxmlformats.org/officeDocument/2006/relationships/image" Target="../media/image43.svg"/><Relationship Id="rId9" Type="http://schemas.openxmlformats.org/officeDocument/2006/relationships/image" Target="../media/image46.sv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4.png"/><Relationship Id="rId7" Type="http://schemas.openxmlformats.org/officeDocument/2006/relationships/image" Target="../media/image19.sv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11" Type="http://schemas.openxmlformats.org/officeDocument/2006/relationships/image" Target="../media/image21.svg"/><Relationship Id="rId5" Type="http://schemas.openxmlformats.org/officeDocument/2006/relationships/image" Target="../media/image17.svg"/><Relationship Id="rId10" Type="http://schemas.openxmlformats.org/officeDocument/2006/relationships/image" Target="../media/image20.png"/><Relationship Id="rId4" Type="http://schemas.openxmlformats.org/officeDocument/2006/relationships/image" Target="../media/image15.svg"/><Relationship Id="rId9" Type="http://schemas.openxmlformats.org/officeDocument/2006/relationships/image" Target="../media/image3.sv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4.png"/><Relationship Id="rId7" Type="http://schemas.openxmlformats.org/officeDocument/2006/relationships/image" Target="../media/image19.sv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11" Type="http://schemas.openxmlformats.org/officeDocument/2006/relationships/image" Target="../media/image21.svg"/><Relationship Id="rId5" Type="http://schemas.openxmlformats.org/officeDocument/2006/relationships/image" Target="../media/image17.svg"/><Relationship Id="rId10" Type="http://schemas.openxmlformats.org/officeDocument/2006/relationships/image" Target="../media/image20.png"/><Relationship Id="rId4" Type="http://schemas.openxmlformats.org/officeDocument/2006/relationships/image" Target="../media/image15.svg"/><Relationship Id="rId9" Type="http://schemas.openxmlformats.org/officeDocument/2006/relationships/image" Target="../media/image3.sv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4.png"/><Relationship Id="rId7" Type="http://schemas.openxmlformats.org/officeDocument/2006/relationships/image" Target="../media/image19.sv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11" Type="http://schemas.openxmlformats.org/officeDocument/2006/relationships/image" Target="../media/image21.svg"/><Relationship Id="rId5" Type="http://schemas.openxmlformats.org/officeDocument/2006/relationships/image" Target="../media/image17.svg"/><Relationship Id="rId10" Type="http://schemas.openxmlformats.org/officeDocument/2006/relationships/image" Target="../media/image20.png"/><Relationship Id="rId4" Type="http://schemas.openxmlformats.org/officeDocument/2006/relationships/image" Target="../media/image15.svg"/><Relationship Id="rId9" Type="http://schemas.openxmlformats.org/officeDocument/2006/relationships/image" Target="../media/image3.sv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4.png"/><Relationship Id="rId7" Type="http://schemas.openxmlformats.org/officeDocument/2006/relationships/image" Target="../media/image19.sv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11" Type="http://schemas.openxmlformats.org/officeDocument/2006/relationships/image" Target="../media/image21.svg"/><Relationship Id="rId5" Type="http://schemas.openxmlformats.org/officeDocument/2006/relationships/image" Target="../media/image17.svg"/><Relationship Id="rId10" Type="http://schemas.openxmlformats.org/officeDocument/2006/relationships/image" Target="../media/image20.png"/><Relationship Id="rId4" Type="http://schemas.openxmlformats.org/officeDocument/2006/relationships/image" Target="../media/image15.svg"/><Relationship Id="rId9" Type="http://schemas.openxmlformats.org/officeDocument/2006/relationships/image" Target="../media/image3.sv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svg"/><Relationship Id="rId3" Type="http://schemas.openxmlformats.org/officeDocument/2006/relationships/image" Target="../media/image43.svg"/><Relationship Id="rId7" Type="http://schemas.openxmlformats.org/officeDocument/2006/relationships/image" Target="../media/image45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jpeg"/><Relationship Id="rId5" Type="http://schemas.openxmlformats.org/officeDocument/2006/relationships/image" Target="../media/image39.svg"/><Relationship Id="rId4" Type="http://schemas.openxmlformats.org/officeDocument/2006/relationships/image" Target="../media/image38.png"/><Relationship Id="rId9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8.png"/><Relationship Id="rId7" Type="http://schemas.openxmlformats.org/officeDocument/2006/relationships/image" Target="../media/image32.sv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jpeg"/><Relationship Id="rId4" Type="http://schemas.openxmlformats.org/officeDocument/2006/relationships/image" Target="../media/image29.sv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2.png"/><Relationship Id="rId7" Type="http://schemas.openxmlformats.org/officeDocument/2006/relationships/image" Target="../media/image44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svg"/><Relationship Id="rId11" Type="http://schemas.openxmlformats.org/officeDocument/2006/relationships/image" Target="../media/image55.jpeg"/><Relationship Id="rId5" Type="http://schemas.openxmlformats.org/officeDocument/2006/relationships/image" Target="../media/image38.png"/><Relationship Id="rId10" Type="http://schemas.openxmlformats.org/officeDocument/2006/relationships/image" Target="../media/image12.png"/><Relationship Id="rId4" Type="http://schemas.openxmlformats.org/officeDocument/2006/relationships/image" Target="../media/image43.svg"/><Relationship Id="rId9" Type="http://schemas.openxmlformats.org/officeDocument/2006/relationships/image" Target="../media/image46.sv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svg"/><Relationship Id="rId3" Type="http://schemas.openxmlformats.org/officeDocument/2006/relationships/image" Target="../media/image43.svg"/><Relationship Id="rId7" Type="http://schemas.openxmlformats.org/officeDocument/2006/relationships/image" Target="../media/image45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jpeg"/><Relationship Id="rId5" Type="http://schemas.openxmlformats.org/officeDocument/2006/relationships/image" Target="../media/image39.svg"/><Relationship Id="rId10" Type="http://schemas.openxmlformats.org/officeDocument/2006/relationships/image" Target="../media/image56.png"/><Relationship Id="rId4" Type="http://schemas.openxmlformats.org/officeDocument/2006/relationships/image" Target="../media/image38.png"/><Relationship Id="rId9" Type="http://schemas.openxmlformats.org/officeDocument/2006/relationships/image" Target="../media/image12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svg"/><Relationship Id="rId3" Type="http://schemas.openxmlformats.org/officeDocument/2006/relationships/image" Target="../media/image43.svg"/><Relationship Id="rId7" Type="http://schemas.openxmlformats.org/officeDocument/2006/relationships/image" Target="../media/image45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jpeg"/><Relationship Id="rId5" Type="http://schemas.openxmlformats.org/officeDocument/2006/relationships/image" Target="../media/image39.svg"/><Relationship Id="rId10" Type="http://schemas.openxmlformats.org/officeDocument/2006/relationships/image" Target="../media/image57.jpeg"/><Relationship Id="rId4" Type="http://schemas.openxmlformats.org/officeDocument/2006/relationships/image" Target="../media/image38.png"/><Relationship Id="rId9" Type="http://schemas.openxmlformats.org/officeDocument/2006/relationships/image" Target="../media/image12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svg"/><Relationship Id="rId3" Type="http://schemas.openxmlformats.org/officeDocument/2006/relationships/image" Target="../media/image43.svg"/><Relationship Id="rId7" Type="http://schemas.openxmlformats.org/officeDocument/2006/relationships/image" Target="../media/image45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jpeg"/><Relationship Id="rId5" Type="http://schemas.openxmlformats.org/officeDocument/2006/relationships/image" Target="../media/image39.svg"/><Relationship Id="rId10" Type="http://schemas.openxmlformats.org/officeDocument/2006/relationships/image" Target="../media/image58.jpeg"/><Relationship Id="rId4" Type="http://schemas.openxmlformats.org/officeDocument/2006/relationships/image" Target="../media/image38.png"/><Relationship Id="rId9" Type="http://schemas.openxmlformats.org/officeDocument/2006/relationships/image" Target="../media/image12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3" Type="http://schemas.openxmlformats.org/officeDocument/2006/relationships/image" Target="../media/image60.png"/><Relationship Id="rId7" Type="http://schemas.openxmlformats.org/officeDocument/2006/relationships/image" Target="../media/image2.pn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svg"/><Relationship Id="rId11" Type="http://schemas.openxmlformats.org/officeDocument/2006/relationships/image" Target="../media/image64.jpeg"/><Relationship Id="rId5" Type="http://schemas.openxmlformats.org/officeDocument/2006/relationships/image" Target="../media/image62.png"/><Relationship Id="rId10" Type="http://schemas.openxmlformats.org/officeDocument/2006/relationships/image" Target="../media/image9.svg"/><Relationship Id="rId4" Type="http://schemas.openxmlformats.org/officeDocument/2006/relationships/image" Target="../media/image61.svg"/><Relationship Id="rId9" Type="http://schemas.openxmlformats.org/officeDocument/2006/relationships/image" Target="../media/image8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3" Type="http://schemas.openxmlformats.org/officeDocument/2006/relationships/image" Target="../media/image60.png"/><Relationship Id="rId7" Type="http://schemas.openxmlformats.org/officeDocument/2006/relationships/image" Target="../media/image2.pn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svg"/><Relationship Id="rId5" Type="http://schemas.openxmlformats.org/officeDocument/2006/relationships/image" Target="../media/image62.png"/><Relationship Id="rId10" Type="http://schemas.openxmlformats.org/officeDocument/2006/relationships/image" Target="../media/image9.svg"/><Relationship Id="rId4" Type="http://schemas.openxmlformats.org/officeDocument/2006/relationships/image" Target="../media/image61.svg"/><Relationship Id="rId9" Type="http://schemas.openxmlformats.org/officeDocument/2006/relationships/image" Target="../media/image8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svg"/><Relationship Id="rId3" Type="http://schemas.openxmlformats.org/officeDocument/2006/relationships/image" Target="../media/image28.png"/><Relationship Id="rId7" Type="http://schemas.openxmlformats.org/officeDocument/2006/relationships/image" Target="../media/image68.png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svg"/><Relationship Id="rId5" Type="http://schemas.openxmlformats.org/officeDocument/2006/relationships/image" Target="../media/image66.png"/><Relationship Id="rId4" Type="http://schemas.openxmlformats.org/officeDocument/2006/relationships/image" Target="../media/image29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33.jpeg"/><Relationship Id="rId3" Type="http://schemas.openxmlformats.org/officeDocument/2006/relationships/image" Target="../media/image14.png"/><Relationship Id="rId7" Type="http://schemas.openxmlformats.org/officeDocument/2006/relationships/image" Target="../media/image19.sv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11" Type="http://schemas.openxmlformats.org/officeDocument/2006/relationships/image" Target="../media/image21.svg"/><Relationship Id="rId5" Type="http://schemas.openxmlformats.org/officeDocument/2006/relationships/image" Target="../media/image17.svg"/><Relationship Id="rId10" Type="http://schemas.openxmlformats.org/officeDocument/2006/relationships/image" Target="../media/image20.png"/><Relationship Id="rId4" Type="http://schemas.openxmlformats.org/officeDocument/2006/relationships/image" Target="../media/image15.svg"/><Relationship Id="rId9" Type="http://schemas.openxmlformats.org/officeDocument/2006/relationships/image" Target="../media/image3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33.jpeg"/><Relationship Id="rId3" Type="http://schemas.openxmlformats.org/officeDocument/2006/relationships/image" Target="../media/image14.png"/><Relationship Id="rId7" Type="http://schemas.openxmlformats.org/officeDocument/2006/relationships/image" Target="../media/image19.sv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11" Type="http://schemas.openxmlformats.org/officeDocument/2006/relationships/image" Target="../media/image21.svg"/><Relationship Id="rId5" Type="http://schemas.openxmlformats.org/officeDocument/2006/relationships/image" Target="../media/image17.svg"/><Relationship Id="rId10" Type="http://schemas.openxmlformats.org/officeDocument/2006/relationships/image" Target="../media/image20.png"/><Relationship Id="rId4" Type="http://schemas.openxmlformats.org/officeDocument/2006/relationships/image" Target="../media/image15.svg"/><Relationship Id="rId9" Type="http://schemas.openxmlformats.org/officeDocument/2006/relationships/image" Target="../media/image3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33.jpeg"/><Relationship Id="rId3" Type="http://schemas.openxmlformats.org/officeDocument/2006/relationships/image" Target="../media/image14.png"/><Relationship Id="rId7" Type="http://schemas.openxmlformats.org/officeDocument/2006/relationships/image" Target="../media/image19.sv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11" Type="http://schemas.openxmlformats.org/officeDocument/2006/relationships/image" Target="../media/image21.svg"/><Relationship Id="rId5" Type="http://schemas.openxmlformats.org/officeDocument/2006/relationships/image" Target="../media/image17.svg"/><Relationship Id="rId10" Type="http://schemas.openxmlformats.org/officeDocument/2006/relationships/image" Target="../media/image20.png"/><Relationship Id="rId4" Type="http://schemas.openxmlformats.org/officeDocument/2006/relationships/image" Target="../media/image15.svg"/><Relationship Id="rId9" Type="http://schemas.openxmlformats.org/officeDocument/2006/relationships/image" Target="../media/image3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7.jpeg"/><Relationship Id="rId7" Type="http://schemas.openxmlformats.org/officeDocument/2006/relationships/image" Target="../media/image32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29.svg"/><Relationship Id="rId4" Type="http://schemas.openxmlformats.org/officeDocument/2006/relationships/image" Target="../media/image28.png"/><Relationship Id="rId9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3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17000"/>
          </a:blip>
          <a:srcRect l="529" r="1761" b="22561"/>
          <a:stretch>
            <a:fillRect/>
          </a:stretch>
        </p:blipFill>
        <p:spPr>
          <a:xfrm>
            <a:off x="9377825" y="-29220"/>
            <a:ext cx="8910175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263758" y="5533110"/>
            <a:ext cx="13778687" cy="337636"/>
            <a:chOff x="0" y="0"/>
            <a:chExt cx="18371583" cy="450182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515867" y="192883"/>
              <a:ext cx="17315579" cy="64933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518"/>
              <a:ext cx="540137" cy="449664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17831446" y="0"/>
              <a:ext cx="540137" cy="449664"/>
            </a:xfrm>
            <a:prstGeom prst="rect">
              <a:avLst/>
            </a:prstGeom>
          </p:spPr>
        </p:pic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-9525" y="0"/>
            <a:ext cx="1456670" cy="145667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 r="20294"/>
          <a:stretch>
            <a:fillRect/>
          </a:stretch>
        </p:blipFill>
        <p:spPr>
          <a:xfrm>
            <a:off x="12466900" y="9334500"/>
            <a:ext cx="5830625" cy="54864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>
          <a:xfrm>
            <a:off x="6648105" y="1858327"/>
            <a:ext cx="4991790" cy="1349863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914400" y="3529964"/>
            <a:ext cx="17190544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UI</a:t>
            </a:r>
            <a:r>
              <a:rPr lang="en-US" sz="8069" dirty="0">
                <a:latin typeface="Open Sans Bold"/>
              </a:rPr>
              <a:t>/</a:t>
            </a:r>
            <a:r>
              <a:rPr lang="en-US" sz="8069" dirty="0">
                <a:solidFill>
                  <a:srgbClr val="FFFFFF"/>
                </a:solidFill>
                <a:latin typeface="Open Sans Bold"/>
              </a:rPr>
              <a:t>UX</a:t>
            </a:r>
          </a:p>
        </p:txBody>
      </p:sp>
      <p:pic>
        <p:nvPicPr>
          <p:cNvPr id="12" name="Picture 2" descr="Clock PNG, Clock Transparent Background - FreeIconsPNG">
            <a:extLst>
              <a:ext uri="{FF2B5EF4-FFF2-40B4-BE49-F238E27FC236}">
                <a16:creationId xmlns:a16="http://schemas.microsoft.com/office/drawing/2014/main" id="{C152B8C2-82EB-0C80-1A5C-2BCFE6FED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9497" y="230007"/>
            <a:ext cx="736980" cy="736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933F85D-1F22-2744-0B98-04DEB16A9470}"/>
              </a:ext>
            </a:extLst>
          </p:cNvPr>
          <p:cNvSpPr txBox="1"/>
          <p:nvPr/>
        </p:nvSpPr>
        <p:spPr>
          <a:xfrm>
            <a:off x="16781111" y="300531"/>
            <a:ext cx="1323833" cy="595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07000"/>
              </a:lnSpc>
            </a:pPr>
            <a:r>
              <a:rPr lang="en-US" sz="32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45min</a:t>
            </a:r>
            <a:endParaRPr lang="en-BE" sz="32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61BB109F-7567-F45B-FCDC-0FE569BB09DB}"/>
              </a:ext>
            </a:extLst>
          </p:cNvPr>
          <p:cNvSpPr/>
          <p:nvPr/>
        </p:nvSpPr>
        <p:spPr>
          <a:xfrm>
            <a:off x="14726913" y="9501969"/>
            <a:ext cx="3378031" cy="643205"/>
          </a:xfrm>
          <a:prstGeom prst="roundRect">
            <a:avLst/>
          </a:prstGeom>
          <a:solidFill>
            <a:srgbClr val="FFEE93"/>
          </a:solidFill>
          <a:ln>
            <a:solidFill>
              <a:srgbClr val="FFC09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err="1">
                <a:solidFill>
                  <a:srgbClr val="FFC09F"/>
                </a:solidFill>
              </a:rPr>
              <a:t>FrontendTrack</a:t>
            </a:r>
            <a:endParaRPr lang="en-BE" sz="3200" b="1" dirty="0">
              <a:solidFill>
                <a:srgbClr val="FFC09F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209FBE3-A290-FD02-FC4E-1DF0AAD28E5D}"/>
              </a:ext>
            </a:extLst>
          </p:cNvPr>
          <p:cNvSpPr/>
          <p:nvPr/>
        </p:nvSpPr>
        <p:spPr>
          <a:xfrm>
            <a:off x="2802465" y="9362315"/>
            <a:ext cx="2545753" cy="64320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3200" dirty="0"/>
              <a:t>Introduction</a:t>
            </a:r>
            <a:endParaRPr lang="en-BE" sz="3200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922CF47-270F-5190-7DC8-24EA4E2EAF14}"/>
              </a:ext>
            </a:extLst>
          </p:cNvPr>
          <p:cNvSpPr/>
          <p:nvPr/>
        </p:nvSpPr>
        <p:spPr>
          <a:xfrm>
            <a:off x="364594" y="9327204"/>
            <a:ext cx="2233738" cy="64320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3200" dirty="0" err="1"/>
              <a:t>Theoretical</a:t>
            </a:r>
            <a:endParaRPr lang="en-BE" sz="32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6C5AC4C-C465-B753-D97A-3776E6F936C1}"/>
              </a:ext>
            </a:extLst>
          </p:cNvPr>
          <p:cNvSpPr txBox="1"/>
          <p:nvPr/>
        </p:nvSpPr>
        <p:spPr>
          <a:xfrm>
            <a:off x="183056" y="4712357"/>
            <a:ext cx="1792188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</a:rPr>
              <a:t>Don’t Make Me Think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563600" y="7767839"/>
            <a:ext cx="4538053" cy="2310940"/>
            <a:chOff x="0" y="0"/>
            <a:chExt cx="12959537" cy="616015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t="14394" b="14394"/>
            <a:stretch>
              <a:fillRect/>
            </a:stretch>
          </p:blipFill>
          <p:spPr>
            <a:xfrm>
              <a:off x="0" y="0"/>
              <a:ext cx="12959537" cy="6160150"/>
            </a:xfrm>
            <a:prstGeom prst="rect">
              <a:avLst/>
            </a:prstGeom>
          </p:spPr>
        </p:pic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6528" b="66627"/>
          <a:stretch>
            <a:fillRect/>
          </a:stretch>
        </p:blipFill>
        <p:spPr>
          <a:xfrm>
            <a:off x="-9525" y="8923309"/>
            <a:ext cx="989911" cy="1373216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 rot="-10800000">
            <a:off x="16963528" y="364165"/>
            <a:ext cx="797186" cy="664535"/>
            <a:chOff x="0" y="0"/>
            <a:chExt cx="1062914" cy="886047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62640" cy="886047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67570" y="395351"/>
              <a:ext cx="95344" cy="95344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>
              <a:fillRect/>
            </a:stretch>
          </p:blipFill>
          <p:spPr>
            <a:xfrm>
              <a:off x="967570" y="790702"/>
              <a:ext cx="95344" cy="95344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67570" y="0"/>
              <a:ext cx="95344" cy="95344"/>
            </a:xfrm>
            <a:prstGeom prst="rect">
              <a:avLst/>
            </a:prstGeom>
          </p:spPr>
        </p:pic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248221" y="235012"/>
            <a:ext cx="2304408" cy="62315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A291F0F1-A01C-CE04-0E17-F134DE18ADD4}"/>
              </a:ext>
            </a:extLst>
          </p:cNvPr>
          <p:cNvSpPr txBox="1"/>
          <p:nvPr/>
        </p:nvSpPr>
        <p:spPr>
          <a:xfrm>
            <a:off x="24318" y="1136489"/>
            <a:ext cx="18263681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User Behavior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EB40C3-2033-6866-1F03-39DB86AD8A2D}"/>
              </a:ext>
            </a:extLst>
          </p:cNvPr>
          <p:cNvSpPr txBox="1"/>
          <p:nvPr/>
        </p:nvSpPr>
        <p:spPr>
          <a:xfrm>
            <a:off x="678086" y="2171521"/>
            <a:ext cx="168586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</a:rPr>
              <a:t>Billboard going by at 100km an hour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FB83EB1-F754-D80A-AD78-C32D36A815AE}"/>
              </a:ext>
            </a:extLst>
          </p:cNvPr>
          <p:cNvSpPr txBox="1"/>
          <p:nvPr/>
        </p:nvSpPr>
        <p:spPr>
          <a:xfrm>
            <a:off x="708890" y="3576141"/>
            <a:ext cx="1684407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7200" dirty="0">
                <a:solidFill>
                  <a:schemeClr val="bg1"/>
                </a:solidFill>
              </a:rPr>
              <a:t>Glances at the page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7200" dirty="0">
                <a:solidFill>
                  <a:schemeClr val="bg1"/>
                </a:solidFill>
              </a:rPr>
              <a:t>Scans some of the text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7200" dirty="0">
                <a:solidFill>
                  <a:schemeClr val="bg1"/>
                </a:solidFill>
              </a:rPr>
              <a:t>Click on first thing that might be a hit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7200" dirty="0">
                <a:solidFill>
                  <a:schemeClr val="bg1"/>
                </a:solidFill>
              </a:rPr>
              <a:t>Large parts of the page are not observed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563600" y="7767839"/>
            <a:ext cx="4538053" cy="2310940"/>
            <a:chOff x="0" y="0"/>
            <a:chExt cx="12959537" cy="616015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t="14394" b="14394"/>
            <a:stretch>
              <a:fillRect/>
            </a:stretch>
          </p:blipFill>
          <p:spPr>
            <a:xfrm>
              <a:off x="0" y="0"/>
              <a:ext cx="12959537" cy="6160150"/>
            </a:xfrm>
            <a:prstGeom prst="rect">
              <a:avLst/>
            </a:prstGeom>
          </p:spPr>
        </p:pic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6528" b="66627"/>
          <a:stretch>
            <a:fillRect/>
          </a:stretch>
        </p:blipFill>
        <p:spPr>
          <a:xfrm>
            <a:off x="-9525" y="8923309"/>
            <a:ext cx="989911" cy="1373216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 rot="-10800000">
            <a:off x="16963528" y="364165"/>
            <a:ext cx="797186" cy="664535"/>
            <a:chOff x="0" y="0"/>
            <a:chExt cx="1062914" cy="886047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62640" cy="886047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67570" y="395351"/>
              <a:ext cx="95344" cy="95344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>
              <a:fillRect/>
            </a:stretch>
          </p:blipFill>
          <p:spPr>
            <a:xfrm>
              <a:off x="967570" y="790702"/>
              <a:ext cx="95344" cy="95344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67570" y="0"/>
              <a:ext cx="95344" cy="95344"/>
            </a:xfrm>
            <a:prstGeom prst="rect">
              <a:avLst/>
            </a:prstGeom>
          </p:spPr>
        </p:pic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248221" y="235012"/>
            <a:ext cx="2304408" cy="62315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A291F0F1-A01C-CE04-0E17-F134DE18ADD4}"/>
              </a:ext>
            </a:extLst>
          </p:cNvPr>
          <p:cNvSpPr txBox="1"/>
          <p:nvPr/>
        </p:nvSpPr>
        <p:spPr>
          <a:xfrm>
            <a:off x="24318" y="1136489"/>
            <a:ext cx="18263681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User Behavior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EB40C3-2033-6866-1F03-39DB86AD8A2D}"/>
              </a:ext>
            </a:extLst>
          </p:cNvPr>
          <p:cNvSpPr txBox="1"/>
          <p:nvPr/>
        </p:nvSpPr>
        <p:spPr>
          <a:xfrm>
            <a:off x="678086" y="2171521"/>
            <a:ext cx="168586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</a:rPr>
              <a:t>Pages are not read, they are scanned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FB83EB1-F754-D80A-AD78-C32D36A815AE}"/>
              </a:ext>
            </a:extLst>
          </p:cNvPr>
          <p:cNvSpPr txBox="1"/>
          <p:nvPr/>
        </p:nvSpPr>
        <p:spPr>
          <a:xfrm>
            <a:off x="692677" y="3723185"/>
            <a:ext cx="1684407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7200" dirty="0">
                <a:solidFill>
                  <a:schemeClr val="bg1"/>
                </a:solidFill>
              </a:rPr>
              <a:t>The user is on a mission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7200" dirty="0">
                <a:solidFill>
                  <a:schemeClr val="bg1"/>
                </a:solidFill>
              </a:rPr>
              <a:t>Knows she doesn’t need to read everything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7200" dirty="0">
                <a:solidFill>
                  <a:schemeClr val="bg1"/>
                </a:solidFill>
              </a:rPr>
              <a:t>Is good at scanning</a:t>
            </a:r>
          </a:p>
        </p:txBody>
      </p:sp>
    </p:spTree>
    <p:extLst>
      <p:ext uri="{BB962C8B-B14F-4D97-AF65-F5344CB8AC3E}">
        <p14:creationId xmlns:p14="http://schemas.microsoft.com/office/powerpoint/2010/main" val="42571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563600" y="7767839"/>
            <a:ext cx="4538053" cy="2310940"/>
            <a:chOff x="0" y="0"/>
            <a:chExt cx="12959537" cy="616015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/>
            <a:srcRect t="14394" b="14394"/>
            <a:stretch>
              <a:fillRect/>
            </a:stretch>
          </p:blipFill>
          <p:spPr>
            <a:xfrm>
              <a:off x="0" y="0"/>
              <a:ext cx="12959537" cy="6160150"/>
            </a:xfrm>
            <a:prstGeom prst="rect">
              <a:avLst/>
            </a:prstGeom>
          </p:spPr>
        </p:pic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66528" b="66627"/>
          <a:stretch>
            <a:fillRect/>
          </a:stretch>
        </p:blipFill>
        <p:spPr>
          <a:xfrm>
            <a:off x="-9525" y="8923309"/>
            <a:ext cx="989911" cy="1373216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 rot="-10800000">
            <a:off x="16963528" y="364165"/>
            <a:ext cx="797186" cy="664535"/>
            <a:chOff x="0" y="0"/>
            <a:chExt cx="1062914" cy="886047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62640" cy="886047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967570" y="395351"/>
              <a:ext cx="95344" cy="95344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>
              <a:fillRect/>
            </a:stretch>
          </p:blipFill>
          <p:spPr>
            <a:xfrm>
              <a:off x="967570" y="790702"/>
              <a:ext cx="95344" cy="95344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967570" y="0"/>
              <a:ext cx="95344" cy="95344"/>
            </a:xfrm>
            <a:prstGeom prst="rect">
              <a:avLst/>
            </a:prstGeom>
          </p:spPr>
        </p:pic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248221" y="235012"/>
            <a:ext cx="2304408" cy="62315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A291F0F1-A01C-CE04-0E17-F134DE18ADD4}"/>
              </a:ext>
            </a:extLst>
          </p:cNvPr>
          <p:cNvSpPr txBox="1"/>
          <p:nvPr/>
        </p:nvSpPr>
        <p:spPr>
          <a:xfrm>
            <a:off x="24318" y="1136489"/>
            <a:ext cx="18263681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User Behavior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EB40C3-2033-6866-1F03-39DB86AD8A2D}"/>
              </a:ext>
            </a:extLst>
          </p:cNvPr>
          <p:cNvSpPr txBox="1"/>
          <p:nvPr/>
        </p:nvSpPr>
        <p:spPr>
          <a:xfrm>
            <a:off x="678086" y="2171521"/>
            <a:ext cx="168586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</a:rPr>
              <a:t>They don’t choose, they satisfice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FB83EB1-F754-D80A-AD78-C32D36A815AE}"/>
              </a:ext>
            </a:extLst>
          </p:cNvPr>
          <p:cNvSpPr txBox="1"/>
          <p:nvPr/>
        </p:nvSpPr>
        <p:spPr>
          <a:xfrm>
            <a:off x="647282" y="4222216"/>
            <a:ext cx="1684407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solidFill>
                  <a:schemeClr val="bg1"/>
                </a:solidFill>
              </a:rPr>
              <a:t>Satisfice</a:t>
            </a:r>
            <a:r>
              <a:rPr lang="en-US" sz="7200" dirty="0">
                <a:solidFill>
                  <a:schemeClr val="bg1"/>
                </a:solidFill>
              </a:rPr>
              <a:t>:</a:t>
            </a:r>
          </a:p>
          <a:p>
            <a:pPr algn="ctr"/>
            <a:r>
              <a:rPr lang="en-US" sz="7200" dirty="0">
                <a:solidFill>
                  <a:schemeClr val="bg1"/>
                </a:solidFill>
              </a:rPr>
              <a:t>Not picking the best option</a:t>
            </a:r>
            <a:br>
              <a:rPr lang="en-US" sz="7200" dirty="0">
                <a:solidFill>
                  <a:schemeClr val="bg1"/>
                </a:solidFill>
              </a:rPr>
            </a:br>
            <a:r>
              <a:rPr lang="en-US" sz="7200" dirty="0">
                <a:solidFill>
                  <a:schemeClr val="bg1"/>
                </a:solidFill>
              </a:rPr>
              <a:t>but the first reasonable one</a:t>
            </a:r>
          </a:p>
        </p:txBody>
      </p:sp>
    </p:spTree>
    <p:extLst>
      <p:ext uri="{BB962C8B-B14F-4D97-AF65-F5344CB8AC3E}">
        <p14:creationId xmlns:p14="http://schemas.microsoft.com/office/powerpoint/2010/main" val="386759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563600" y="7767839"/>
            <a:ext cx="4538053" cy="2310940"/>
            <a:chOff x="0" y="0"/>
            <a:chExt cx="12959537" cy="616015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/>
            <a:srcRect t="14394" b="14394"/>
            <a:stretch>
              <a:fillRect/>
            </a:stretch>
          </p:blipFill>
          <p:spPr>
            <a:xfrm>
              <a:off x="0" y="0"/>
              <a:ext cx="12959537" cy="6160150"/>
            </a:xfrm>
            <a:prstGeom prst="rect">
              <a:avLst/>
            </a:prstGeom>
          </p:spPr>
        </p:pic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66528" b="66627"/>
          <a:stretch>
            <a:fillRect/>
          </a:stretch>
        </p:blipFill>
        <p:spPr>
          <a:xfrm>
            <a:off x="-9525" y="8923309"/>
            <a:ext cx="989911" cy="1373216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 rot="-10800000">
            <a:off x="16963528" y="364165"/>
            <a:ext cx="797186" cy="664535"/>
            <a:chOff x="0" y="0"/>
            <a:chExt cx="1062914" cy="886047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62640" cy="886047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967570" y="395351"/>
              <a:ext cx="95344" cy="95344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>
              <a:fillRect/>
            </a:stretch>
          </p:blipFill>
          <p:spPr>
            <a:xfrm>
              <a:off x="967570" y="790702"/>
              <a:ext cx="95344" cy="95344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967570" y="0"/>
              <a:ext cx="95344" cy="95344"/>
            </a:xfrm>
            <a:prstGeom prst="rect">
              <a:avLst/>
            </a:prstGeom>
          </p:spPr>
        </p:pic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248221" y="235012"/>
            <a:ext cx="2304408" cy="62315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A291F0F1-A01C-CE04-0E17-F134DE18ADD4}"/>
              </a:ext>
            </a:extLst>
          </p:cNvPr>
          <p:cNvSpPr txBox="1"/>
          <p:nvPr/>
        </p:nvSpPr>
        <p:spPr>
          <a:xfrm>
            <a:off x="24318" y="1136489"/>
            <a:ext cx="18263681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User Behavior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EB40C3-2033-6866-1F03-39DB86AD8A2D}"/>
              </a:ext>
            </a:extLst>
          </p:cNvPr>
          <p:cNvSpPr txBox="1"/>
          <p:nvPr/>
        </p:nvSpPr>
        <p:spPr>
          <a:xfrm>
            <a:off x="678086" y="2171521"/>
            <a:ext cx="168586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solidFill>
                  <a:schemeClr val="bg1"/>
                </a:solidFill>
              </a:rPr>
              <a:t>Satisficing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FB83EB1-F754-D80A-AD78-C32D36A815AE}"/>
              </a:ext>
            </a:extLst>
          </p:cNvPr>
          <p:cNvSpPr txBox="1"/>
          <p:nvPr/>
        </p:nvSpPr>
        <p:spPr>
          <a:xfrm>
            <a:off x="647282" y="4222216"/>
            <a:ext cx="1684407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7200" dirty="0">
                <a:solidFill>
                  <a:schemeClr val="bg1"/>
                </a:solidFill>
              </a:rPr>
              <a:t>We’re in a hurry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7200" dirty="0">
                <a:solidFill>
                  <a:schemeClr val="bg1"/>
                </a:solidFill>
              </a:rPr>
              <a:t>No penalty for mistakes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7200" dirty="0">
                <a:solidFill>
                  <a:schemeClr val="bg1"/>
                </a:solidFill>
              </a:rPr>
              <a:t>Guessing is fun</a:t>
            </a:r>
          </a:p>
        </p:txBody>
      </p:sp>
    </p:spTree>
    <p:extLst>
      <p:ext uri="{BB962C8B-B14F-4D97-AF65-F5344CB8AC3E}">
        <p14:creationId xmlns:p14="http://schemas.microsoft.com/office/powerpoint/2010/main" val="1873284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563600" y="7767839"/>
            <a:ext cx="4538053" cy="2310940"/>
            <a:chOff x="0" y="0"/>
            <a:chExt cx="12959537" cy="616015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/>
            <a:srcRect t="14394" b="14394"/>
            <a:stretch>
              <a:fillRect/>
            </a:stretch>
          </p:blipFill>
          <p:spPr>
            <a:xfrm>
              <a:off x="0" y="0"/>
              <a:ext cx="12959537" cy="6160150"/>
            </a:xfrm>
            <a:prstGeom prst="rect">
              <a:avLst/>
            </a:prstGeom>
          </p:spPr>
        </p:pic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66528" b="66627"/>
          <a:stretch>
            <a:fillRect/>
          </a:stretch>
        </p:blipFill>
        <p:spPr>
          <a:xfrm>
            <a:off x="-9525" y="8923309"/>
            <a:ext cx="989911" cy="1373216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 rot="-10800000">
            <a:off x="16963528" y="364165"/>
            <a:ext cx="797186" cy="664535"/>
            <a:chOff x="0" y="0"/>
            <a:chExt cx="1062914" cy="886047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62640" cy="886047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967570" y="395351"/>
              <a:ext cx="95344" cy="95344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>
              <a:fillRect/>
            </a:stretch>
          </p:blipFill>
          <p:spPr>
            <a:xfrm>
              <a:off x="967570" y="790702"/>
              <a:ext cx="95344" cy="95344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967570" y="0"/>
              <a:ext cx="95344" cy="95344"/>
            </a:xfrm>
            <a:prstGeom prst="rect">
              <a:avLst/>
            </a:prstGeom>
          </p:spPr>
        </p:pic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248221" y="235012"/>
            <a:ext cx="2304408" cy="62315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A291F0F1-A01C-CE04-0E17-F134DE18ADD4}"/>
              </a:ext>
            </a:extLst>
          </p:cNvPr>
          <p:cNvSpPr txBox="1"/>
          <p:nvPr/>
        </p:nvSpPr>
        <p:spPr>
          <a:xfrm>
            <a:off x="24318" y="1136489"/>
            <a:ext cx="18263681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User Behavior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EB40C3-2033-6866-1F03-39DB86AD8A2D}"/>
              </a:ext>
            </a:extLst>
          </p:cNvPr>
          <p:cNvSpPr txBox="1"/>
          <p:nvPr/>
        </p:nvSpPr>
        <p:spPr>
          <a:xfrm>
            <a:off x="678086" y="2171521"/>
            <a:ext cx="168586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solidFill>
                  <a:schemeClr val="bg1"/>
                </a:solidFill>
              </a:rPr>
              <a:t>Users like mindless choices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FB83EB1-F754-D80A-AD78-C32D36A815AE}"/>
              </a:ext>
            </a:extLst>
          </p:cNvPr>
          <p:cNvSpPr txBox="1"/>
          <p:nvPr/>
        </p:nvSpPr>
        <p:spPr>
          <a:xfrm>
            <a:off x="494657" y="3999937"/>
            <a:ext cx="1684407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solidFill>
                  <a:schemeClr val="bg1"/>
                </a:solidFill>
              </a:rPr>
              <a:t>Lots of clicks are ok as long as each one is painless and the user has continued confidence she’s on the right track</a:t>
            </a:r>
          </a:p>
        </p:txBody>
      </p:sp>
    </p:spTree>
    <p:extLst>
      <p:ext uri="{BB962C8B-B14F-4D97-AF65-F5344CB8AC3E}">
        <p14:creationId xmlns:p14="http://schemas.microsoft.com/office/powerpoint/2010/main" val="2127575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563600" y="7767839"/>
            <a:ext cx="4538053" cy="2310940"/>
            <a:chOff x="0" y="0"/>
            <a:chExt cx="12959537" cy="616015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/>
            <a:srcRect t="14394" b="14394"/>
            <a:stretch>
              <a:fillRect/>
            </a:stretch>
          </p:blipFill>
          <p:spPr>
            <a:xfrm>
              <a:off x="0" y="0"/>
              <a:ext cx="12959537" cy="6160150"/>
            </a:xfrm>
            <a:prstGeom prst="rect">
              <a:avLst/>
            </a:prstGeom>
          </p:spPr>
        </p:pic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66528" b="66627"/>
          <a:stretch>
            <a:fillRect/>
          </a:stretch>
        </p:blipFill>
        <p:spPr>
          <a:xfrm>
            <a:off x="-9525" y="8923309"/>
            <a:ext cx="989911" cy="1373216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 rot="-10800000">
            <a:off x="16963528" y="364165"/>
            <a:ext cx="797186" cy="664535"/>
            <a:chOff x="0" y="0"/>
            <a:chExt cx="1062914" cy="886047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62640" cy="886047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967570" y="395351"/>
              <a:ext cx="95344" cy="95344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>
              <a:fillRect/>
            </a:stretch>
          </p:blipFill>
          <p:spPr>
            <a:xfrm>
              <a:off x="967570" y="790702"/>
              <a:ext cx="95344" cy="95344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967570" y="0"/>
              <a:ext cx="95344" cy="95344"/>
            </a:xfrm>
            <a:prstGeom prst="rect">
              <a:avLst/>
            </a:prstGeom>
          </p:spPr>
        </p:pic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248221" y="235012"/>
            <a:ext cx="2304408" cy="62315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A291F0F1-A01C-CE04-0E17-F134DE18ADD4}"/>
              </a:ext>
            </a:extLst>
          </p:cNvPr>
          <p:cNvSpPr txBox="1"/>
          <p:nvPr/>
        </p:nvSpPr>
        <p:spPr>
          <a:xfrm>
            <a:off x="24318" y="1136489"/>
            <a:ext cx="18263681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User Behavior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EB40C3-2033-6866-1F03-39DB86AD8A2D}"/>
              </a:ext>
            </a:extLst>
          </p:cNvPr>
          <p:cNvSpPr txBox="1"/>
          <p:nvPr/>
        </p:nvSpPr>
        <p:spPr>
          <a:xfrm>
            <a:off x="678086" y="2171521"/>
            <a:ext cx="168586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solidFill>
                  <a:schemeClr val="bg1"/>
                </a:solidFill>
              </a:rPr>
              <a:t>Muddling Through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FB83EB1-F754-D80A-AD78-C32D36A815AE}"/>
              </a:ext>
            </a:extLst>
          </p:cNvPr>
          <p:cNvSpPr txBox="1"/>
          <p:nvPr/>
        </p:nvSpPr>
        <p:spPr>
          <a:xfrm>
            <a:off x="647282" y="4222216"/>
            <a:ext cx="1684407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7200" dirty="0">
                <a:solidFill>
                  <a:schemeClr val="bg1"/>
                </a:solidFill>
              </a:rPr>
              <a:t>We don’t care about figuring things out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7200" dirty="0">
                <a:solidFill>
                  <a:schemeClr val="bg1"/>
                </a:solidFill>
              </a:rPr>
              <a:t>Once we find something that works, we seldom look for better ways</a:t>
            </a:r>
          </a:p>
        </p:txBody>
      </p:sp>
    </p:spTree>
    <p:extLst>
      <p:ext uri="{BB962C8B-B14F-4D97-AF65-F5344CB8AC3E}">
        <p14:creationId xmlns:p14="http://schemas.microsoft.com/office/powerpoint/2010/main" val="2981795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563600" y="7767839"/>
            <a:ext cx="4538053" cy="2310940"/>
            <a:chOff x="0" y="0"/>
            <a:chExt cx="12959537" cy="616015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/>
            <a:srcRect t="14394" b="14394"/>
            <a:stretch>
              <a:fillRect/>
            </a:stretch>
          </p:blipFill>
          <p:spPr>
            <a:xfrm>
              <a:off x="0" y="0"/>
              <a:ext cx="12959537" cy="6160150"/>
            </a:xfrm>
            <a:prstGeom prst="rect">
              <a:avLst/>
            </a:prstGeom>
          </p:spPr>
        </p:pic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66528" b="66627"/>
          <a:stretch>
            <a:fillRect/>
          </a:stretch>
        </p:blipFill>
        <p:spPr>
          <a:xfrm>
            <a:off x="-9525" y="8923309"/>
            <a:ext cx="989911" cy="1373216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 rot="-10800000">
            <a:off x="16963528" y="364165"/>
            <a:ext cx="797186" cy="664535"/>
            <a:chOff x="0" y="0"/>
            <a:chExt cx="1062914" cy="886047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62640" cy="886047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967570" y="395351"/>
              <a:ext cx="95344" cy="95344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>
              <a:fillRect/>
            </a:stretch>
          </p:blipFill>
          <p:spPr>
            <a:xfrm>
              <a:off x="967570" y="790702"/>
              <a:ext cx="95344" cy="95344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967570" y="0"/>
              <a:ext cx="95344" cy="95344"/>
            </a:xfrm>
            <a:prstGeom prst="rect">
              <a:avLst/>
            </a:prstGeom>
          </p:spPr>
        </p:pic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248221" y="235012"/>
            <a:ext cx="2304408" cy="62315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A291F0F1-A01C-CE04-0E17-F134DE18ADD4}"/>
              </a:ext>
            </a:extLst>
          </p:cNvPr>
          <p:cNvSpPr txBox="1"/>
          <p:nvPr/>
        </p:nvSpPr>
        <p:spPr>
          <a:xfrm>
            <a:off x="24318" y="1136489"/>
            <a:ext cx="18263681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User Behavior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FB83EB1-F754-D80A-AD78-C32D36A815AE}"/>
              </a:ext>
            </a:extLst>
          </p:cNvPr>
          <p:cNvSpPr txBox="1"/>
          <p:nvPr/>
        </p:nvSpPr>
        <p:spPr>
          <a:xfrm>
            <a:off x="494657" y="3066029"/>
            <a:ext cx="1684407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solidFill>
                  <a:schemeClr val="bg1"/>
                </a:solidFill>
              </a:rPr>
              <a:t>If users are acting like</a:t>
            </a:r>
            <a:br>
              <a:rPr lang="en-US" sz="7200" dirty="0">
                <a:solidFill>
                  <a:schemeClr val="bg1"/>
                </a:solidFill>
              </a:rPr>
            </a:br>
            <a:r>
              <a:rPr lang="en-US" sz="7200" dirty="0">
                <a:solidFill>
                  <a:schemeClr val="bg1"/>
                </a:solidFill>
              </a:rPr>
              <a:t>we’re designing billboards…</a:t>
            </a:r>
            <a:br>
              <a:rPr lang="en-US" sz="7200" dirty="0">
                <a:solidFill>
                  <a:schemeClr val="bg1"/>
                </a:solidFill>
              </a:rPr>
            </a:br>
            <a:endParaRPr lang="en-US" sz="7200" dirty="0">
              <a:solidFill>
                <a:schemeClr val="bg1"/>
              </a:solidFill>
            </a:endParaRPr>
          </a:p>
          <a:p>
            <a:pPr algn="ctr"/>
            <a:r>
              <a:rPr lang="en-US" sz="7200" dirty="0">
                <a:solidFill>
                  <a:schemeClr val="bg1"/>
                </a:solidFill>
              </a:rPr>
              <a:t>Then let’s design great billboards!</a:t>
            </a:r>
          </a:p>
        </p:txBody>
      </p:sp>
    </p:spTree>
    <p:extLst>
      <p:ext uri="{BB962C8B-B14F-4D97-AF65-F5344CB8AC3E}">
        <p14:creationId xmlns:p14="http://schemas.microsoft.com/office/powerpoint/2010/main" val="41261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6533" b="7072"/>
          <a:stretch>
            <a:fillRect/>
          </a:stretch>
        </p:blipFill>
        <p:spPr>
          <a:xfrm>
            <a:off x="0" y="1743744"/>
            <a:ext cx="687157" cy="24565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73088" r="7308" b="3442"/>
          <a:stretch>
            <a:fillRect/>
          </a:stretch>
        </p:blipFill>
        <p:spPr>
          <a:xfrm rot="5400000">
            <a:off x="14774614" y="6773614"/>
            <a:ext cx="6804932" cy="22184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t="32811" r="20840" b="3582"/>
          <a:stretch>
            <a:fillRect/>
          </a:stretch>
        </p:blipFill>
        <p:spPr>
          <a:xfrm>
            <a:off x="12298819" y="0"/>
            <a:ext cx="5989181" cy="4812391"/>
          </a:xfrm>
          <a:prstGeom prst="rect">
            <a:avLst/>
          </a:prstGeom>
        </p:spPr>
      </p:pic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3472280" y="155787"/>
            <a:ext cx="4177328" cy="4177311"/>
            <a:chOff x="0" y="0"/>
            <a:chExt cx="6350000" cy="634997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7"/>
              <a:stretch>
                <a:fillRect l="-17681" r="-17681"/>
              </a:stretch>
            </a:blipFill>
          </p:spPr>
          <p:txBody>
            <a:bodyPr/>
            <a:lstStyle/>
            <a:p>
              <a:endParaRPr lang="en-BE"/>
            </a:p>
          </p:txBody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2378" t="71519"/>
          <a:stretch>
            <a:fillRect/>
          </a:stretch>
        </p:blipFill>
        <p:spPr>
          <a:xfrm>
            <a:off x="0" y="-2894"/>
            <a:ext cx="12634606" cy="31399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14996852" y="9151474"/>
            <a:ext cx="2652756" cy="717350"/>
          </a:xfrm>
          <a:prstGeom prst="rect">
            <a:avLst/>
          </a:prstGeom>
        </p:spPr>
      </p:pic>
      <p:sp>
        <p:nvSpPr>
          <p:cNvPr id="9" name="TextBox 11">
            <a:extLst>
              <a:ext uri="{FF2B5EF4-FFF2-40B4-BE49-F238E27FC236}">
                <a16:creationId xmlns:a16="http://schemas.microsoft.com/office/drawing/2014/main" id="{69F6F1A2-2ABF-E0D3-3AD0-32792619EEFA}"/>
              </a:ext>
            </a:extLst>
          </p:cNvPr>
          <p:cNvSpPr txBox="1"/>
          <p:nvPr/>
        </p:nvSpPr>
        <p:spPr>
          <a:xfrm>
            <a:off x="-1" y="510966"/>
            <a:ext cx="12298819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Billboard Design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483923-D218-C688-0D25-D68865730BC0}"/>
              </a:ext>
            </a:extLst>
          </p:cNvPr>
          <p:cNvSpPr txBox="1"/>
          <p:nvPr/>
        </p:nvSpPr>
        <p:spPr>
          <a:xfrm>
            <a:off x="511257" y="3324174"/>
            <a:ext cx="17550039" cy="66479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chemeClr val="bg1"/>
                </a:solidFill>
              </a:rPr>
              <a:t>Location of Things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chemeClr val="bg1"/>
                </a:solidFill>
              </a:rPr>
              <a:t>Known Metaphors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chemeClr val="bg1"/>
                </a:solidFill>
              </a:rPr>
              <a:t>Standardized Appearance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chemeClr val="bg1"/>
                </a:solidFill>
              </a:rPr>
              <a:t>Clarity Trumps Consistency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Allow to be slightly inconsistent when being significantly clearer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chemeClr val="bg1"/>
                </a:solidFill>
              </a:rPr>
              <a:t>Innovations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Innovate when you have a better idea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Take advantage of conventions when you do not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B0B92A6-43F2-BF38-2922-8B1485CE9BF9}"/>
              </a:ext>
            </a:extLst>
          </p:cNvPr>
          <p:cNvSpPr txBox="1"/>
          <p:nvPr/>
        </p:nvSpPr>
        <p:spPr>
          <a:xfrm>
            <a:off x="152400" y="1554836"/>
            <a:ext cx="1214641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solidFill>
                  <a:schemeClr val="bg1"/>
                </a:solidFill>
              </a:rPr>
              <a:t>Conventions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6533" b="7072"/>
          <a:stretch>
            <a:fillRect/>
          </a:stretch>
        </p:blipFill>
        <p:spPr>
          <a:xfrm>
            <a:off x="0" y="1743744"/>
            <a:ext cx="687157" cy="24565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73088" r="7308" b="3442"/>
          <a:stretch>
            <a:fillRect/>
          </a:stretch>
        </p:blipFill>
        <p:spPr>
          <a:xfrm rot="5400000">
            <a:off x="14774614" y="6773614"/>
            <a:ext cx="6804932" cy="22184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t="32811" r="20840" b="3582"/>
          <a:stretch>
            <a:fillRect/>
          </a:stretch>
        </p:blipFill>
        <p:spPr>
          <a:xfrm>
            <a:off x="12298819" y="0"/>
            <a:ext cx="5989181" cy="4812391"/>
          </a:xfrm>
          <a:prstGeom prst="rect">
            <a:avLst/>
          </a:prstGeom>
        </p:spPr>
      </p:pic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3472280" y="155787"/>
            <a:ext cx="4177328" cy="4177311"/>
            <a:chOff x="0" y="0"/>
            <a:chExt cx="6350000" cy="634997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7"/>
              <a:stretch>
                <a:fillRect l="-17681" r="-17681"/>
              </a:stretch>
            </a:blipFill>
          </p:spPr>
          <p:txBody>
            <a:bodyPr/>
            <a:lstStyle/>
            <a:p>
              <a:endParaRPr lang="en-BE"/>
            </a:p>
          </p:txBody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2378" t="71519"/>
          <a:stretch>
            <a:fillRect/>
          </a:stretch>
        </p:blipFill>
        <p:spPr>
          <a:xfrm>
            <a:off x="0" y="-2894"/>
            <a:ext cx="12634606" cy="31399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14996852" y="9151474"/>
            <a:ext cx="2652756" cy="717350"/>
          </a:xfrm>
          <a:prstGeom prst="rect">
            <a:avLst/>
          </a:prstGeom>
        </p:spPr>
      </p:pic>
      <p:sp>
        <p:nvSpPr>
          <p:cNvPr id="9" name="TextBox 11">
            <a:extLst>
              <a:ext uri="{FF2B5EF4-FFF2-40B4-BE49-F238E27FC236}">
                <a16:creationId xmlns:a16="http://schemas.microsoft.com/office/drawing/2014/main" id="{69F6F1A2-2ABF-E0D3-3AD0-32792619EEFA}"/>
              </a:ext>
            </a:extLst>
          </p:cNvPr>
          <p:cNvSpPr txBox="1"/>
          <p:nvPr/>
        </p:nvSpPr>
        <p:spPr>
          <a:xfrm>
            <a:off x="-1" y="510966"/>
            <a:ext cx="12298819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Billboard Design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483923-D218-C688-0D25-D68865730BC0}"/>
              </a:ext>
            </a:extLst>
          </p:cNvPr>
          <p:cNvSpPr txBox="1"/>
          <p:nvPr/>
        </p:nvSpPr>
        <p:spPr>
          <a:xfrm>
            <a:off x="307845" y="4061078"/>
            <a:ext cx="1755003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8000" dirty="0">
                <a:solidFill>
                  <a:schemeClr val="bg1"/>
                </a:solidFill>
              </a:rPr>
              <a:t>More Important == More Prominent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8000" dirty="0">
                <a:solidFill>
                  <a:schemeClr val="bg1"/>
                </a:solidFill>
              </a:rPr>
              <a:t>Related Logically == Related Visually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8000" dirty="0">
                <a:solidFill>
                  <a:schemeClr val="bg1"/>
                </a:solidFill>
              </a:rPr>
              <a:t>Nesting to indicate what is part of what</a:t>
            </a:r>
            <a:endParaRPr lang="en-US" sz="72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B0B92A6-43F2-BF38-2922-8B1485CE9BF9}"/>
              </a:ext>
            </a:extLst>
          </p:cNvPr>
          <p:cNvSpPr txBox="1"/>
          <p:nvPr/>
        </p:nvSpPr>
        <p:spPr>
          <a:xfrm>
            <a:off x="152400" y="1554836"/>
            <a:ext cx="1214641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solidFill>
                  <a:schemeClr val="bg1"/>
                </a:solidFill>
              </a:rPr>
              <a:t>Effective Visual Hierarchies</a:t>
            </a:r>
          </a:p>
        </p:txBody>
      </p:sp>
    </p:spTree>
    <p:extLst>
      <p:ext uri="{BB962C8B-B14F-4D97-AF65-F5344CB8AC3E}">
        <p14:creationId xmlns:p14="http://schemas.microsoft.com/office/powerpoint/2010/main" val="2240237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6533" b="7072"/>
          <a:stretch>
            <a:fillRect/>
          </a:stretch>
        </p:blipFill>
        <p:spPr>
          <a:xfrm>
            <a:off x="0" y="1743744"/>
            <a:ext cx="687157" cy="24565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73088" r="7308" b="3442"/>
          <a:stretch>
            <a:fillRect/>
          </a:stretch>
        </p:blipFill>
        <p:spPr>
          <a:xfrm rot="5400000">
            <a:off x="14774614" y="6773614"/>
            <a:ext cx="6804932" cy="22184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t="32811" r="20840" b="3582"/>
          <a:stretch>
            <a:fillRect/>
          </a:stretch>
        </p:blipFill>
        <p:spPr>
          <a:xfrm>
            <a:off x="12298819" y="0"/>
            <a:ext cx="5989181" cy="4812391"/>
          </a:xfrm>
          <a:prstGeom prst="rect">
            <a:avLst/>
          </a:prstGeom>
        </p:spPr>
      </p:pic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3472280" y="155787"/>
            <a:ext cx="4177328" cy="4177311"/>
            <a:chOff x="0" y="0"/>
            <a:chExt cx="6350000" cy="634997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7"/>
              <a:stretch>
                <a:fillRect l="-17681" r="-17681"/>
              </a:stretch>
            </a:blipFill>
          </p:spPr>
          <p:txBody>
            <a:bodyPr/>
            <a:lstStyle/>
            <a:p>
              <a:endParaRPr lang="en-BE"/>
            </a:p>
          </p:txBody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2378" t="71519"/>
          <a:stretch>
            <a:fillRect/>
          </a:stretch>
        </p:blipFill>
        <p:spPr>
          <a:xfrm>
            <a:off x="0" y="-2894"/>
            <a:ext cx="12634606" cy="31399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14996852" y="9151474"/>
            <a:ext cx="2652756" cy="717350"/>
          </a:xfrm>
          <a:prstGeom prst="rect">
            <a:avLst/>
          </a:prstGeom>
        </p:spPr>
      </p:pic>
      <p:sp>
        <p:nvSpPr>
          <p:cNvPr id="9" name="TextBox 11">
            <a:extLst>
              <a:ext uri="{FF2B5EF4-FFF2-40B4-BE49-F238E27FC236}">
                <a16:creationId xmlns:a16="http://schemas.microsoft.com/office/drawing/2014/main" id="{69F6F1A2-2ABF-E0D3-3AD0-32792619EEFA}"/>
              </a:ext>
            </a:extLst>
          </p:cNvPr>
          <p:cNvSpPr txBox="1"/>
          <p:nvPr/>
        </p:nvSpPr>
        <p:spPr>
          <a:xfrm>
            <a:off x="-1" y="510966"/>
            <a:ext cx="12298819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Billboard Design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483923-D218-C688-0D25-D68865730BC0}"/>
              </a:ext>
            </a:extLst>
          </p:cNvPr>
          <p:cNvSpPr txBox="1"/>
          <p:nvPr/>
        </p:nvSpPr>
        <p:spPr>
          <a:xfrm>
            <a:off x="312774" y="3212452"/>
            <a:ext cx="17550039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8000" dirty="0">
                <a:solidFill>
                  <a:schemeClr val="bg1"/>
                </a:solidFill>
              </a:rPr>
              <a:t>Break up pages into clearly defined areas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8000" dirty="0">
                <a:solidFill>
                  <a:schemeClr val="bg1"/>
                </a:solidFill>
              </a:rPr>
              <a:t>Keep the noise down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8000" dirty="0">
                <a:solidFill>
                  <a:schemeClr val="bg1"/>
                </a:solidFill>
              </a:rPr>
              <a:t>Format text to support scanning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Highlight key terms</a:t>
            </a:r>
          </a:p>
        </p:txBody>
      </p:sp>
    </p:spTree>
    <p:extLst>
      <p:ext uri="{BB962C8B-B14F-4D97-AF65-F5344CB8AC3E}">
        <p14:creationId xmlns:p14="http://schemas.microsoft.com/office/powerpoint/2010/main" val="698030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331" b="25212"/>
          <a:stretch>
            <a:fillRect/>
          </a:stretch>
        </p:blipFill>
        <p:spPr>
          <a:xfrm>
            <a:off x="-155756" y="9533122"/>
            <a:ext cx="1695521" cy="76348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23469"/>
          <a:stretch>
            <a:fillRect/>
          </a:stretch>
        </p:blipFill>
        <p:spPr>
          <a:xfrm>
            <a:off x="841151" y="9540600"/>
            <a:ext cx="1733066" cy="75600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382" b="34251"/>
          <a:stretch>
            <a:fillRect/>
          </a:stretch>
        </p:blipFill>
        <p:spPr>
          <a:xfrm>
            <a:off x="2030251" y="9571361"/>
            <a:ext cx="1533611" cy="731071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067" b="21725"/>
          <a:stretch>
            <a:fillRect/>
          </a:stretch>
        </p:blipFill>
        <p:spPr>
          <a:xfrm>
            <a:off x="3079843" y="9563883"/>
            <a:ext cx="1559062" cy="732725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>
            <a:alphaModFix amt="63000"/>
          </a:blip>
          <a:srcRect l="19393" r="19393"/>
          <a:stretch>
            <a:fillRect/>
          </a:stretch>
        </p:blipFill>
        <p:spPr>
          <a:xfrm>
            <a:off x="9971585" y="1028700"/>
            <a:ext cx="7287715" cy="8229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7309" r="13633"/>
          <a:stretch>
            <a:fillRect/>
          </a:stretch>
        </p:blipFill>
        <p:spPr>
          <a:xfrm>
            <a:off x="16810071" y="0"/>
            <a:ext cx="1477929" cy="80656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61" t="17309"/>
          <a:stretch>
            <a:fillRect/>
          </a:stretch>
        </p:blipFill>
        <p:spPr>
          <a:xfrm>
            <a:off x="15800981" y="0"/>
            <a:ext cx="1658846" cy="806564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9052"/>
          <a:stretch>
            <a:fillRect/>
          </a:stretch>
        </p:blipFill>
        <p:spPr>
          <a:xfrm>
            <a:off x="14546459" y="0"/>
            <a:ext cx="1748083" cy="806564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9052"/>
          <a:stretch>
            <a:fillRect/>
          </a:stretch>
        </p:blipFill>
        <p:spPr>
          <a:xfrm>
            <a:off x="13461847" y="0"/>
            <a:ext cx="1748083" cy="806564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55368" t="80811"/>
          <a:stretch>
            <a:fillRect/>
          </a:stretch>
        </p:blipFill>
        <p:spPr>
          <a:xfrm>
            <a:off x="-19700" y="0"/>
            <a:ext cx="1364337" cy="816089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1947" b="21798"/>
          <a:stretch>
            <a:fillRect/>
          </a:stretch>
        </p:blipFill>
        <p:spPr>
          <a:xfrm>
            <a:off x="1211982" y="767495"/>
            <a:ext cx="16247845" cy="48594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862986" y="9540600"/>
            <a:ext cx="16405839" cy="61522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b="18697"/>
          <a:stretch>
            <a:fillRect/>
          </a:stretch>
        </p:blipFill>
        <p:spPr>
          <a:xfrm>
            <a:off x="16960696" y="9533122"/>
            <a:ext cx="1327304" cy="763486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1570310" y="13886"/>
            <a:ext cx="2517532" cy="680783"/>
          </a:xfrm>
          <a:prstGeom prst="rect">
            <a:avLst/>
          </a:prstGeom>
        </p:spPr>
      </p:pic>
      <p:sp>
        <p:nvSpPr>
          <p:cNvPr id="30" name="TextBox 11">
            <a:extLst>
              <a:ext uri="{FF2B5EF4-FFF2-40B4-BE49-F238E27FC236}">
                <a16:creationId xmlns:a16="http://schemas.microsoft.com/office/drawing/2014/main" id="{2B778147-C45C-C802-EB88-0B94190139DD}"/>
              </a:ext>
            </a:extLst>
          </p:cNvPr>
          <p:cNvSpPr txBox="1"/>
          <p:nvPr/>
        </p:nvSpPr>
        <p:spPr>
          <a:xfrm>
            <a:off x="841151" y="1158330"/>
            <a:ext cx="9947266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Jakob Nielsen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B969488-E601-D1BC-CA73-4D131C74E0BB}"/>
              </a:ext>
            </a:extLst>
          </p:cNvPr>
          <p:cNvSpPr txBox="1"/>
          <p:nvPr/>
        </p:nvSpPr>
        <p:spPr>
          <a:xfrm>
            <a:off x="667332" y="2473003"/>
            <a:ext cx="17087268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i="1" dirty="0">
                <a:solidFill>
                  <a:schemeClr val="bg1"/>
                </a:solidFill>
              </a:rPr>
              <a:t>The human brain’s capacity doesn’t change from one year to the next, so the insights from studying human behavior have a very long shelf life.</a:t>
            </a:r>
            <a:br>
              <a:rPr lang="en-US" sz="6000" i="1" dirty="0">
                <a:solidFill>
                  <a:schemeClr val="bg1"/>
                </a:solidFill>
              </a:rPr>
            </a:br>
            <a:endParaRPr lang="en-US" sz="6000" i="1" dirty="0">
              <a:solidFill>
                <a:schemeClr val="bg1"/>
              </a:solidFill>
            </a:endParaRPr>
          </a:p>
          <a:p>
            <a:r>
              <a:rPr lang="en-US" sz="6000" i="1" dirty="0">
                <a:solidFill>
                  <a:schemeClr val="bg1"/>
                </a:solidFill>
              </a:rPr>
              <a:t>What was difficult for users twenty years ago continues to be difficult today.</a:t>
            </a:r>
          </a:p>
        </p:txBody>
      </p:sp>
    </p:spTree>
    <p:extLst>
      <p:ext uri="{BB962C8B-B14F-4D97-AF65-F5344CB8AC3E}">
        <p14:creationId xmlns:p14="http://schemas.microsoft.com/office/powerpoint/2010/main" val="1539233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6533" b="7072"/>
          <a:stretch>
            <a:fillRect/>
          </a:stretch>
        </p:blipFill>
        <p:spPr>
          <a:xfrm>
            <a:off x="0" y="1743744"/>
            <a:ext cx="687157" cy="24565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73088" r="7308" b="3442"/>
          <a:stretch>
            <a:fillRect/>
          </a:stretch>
        </p:blipFill>
        <p:spPr>
          <a:xfrm rot="5400000">
            <a:off x="14774614" y="6773614"/>
            <a:ext cx="6804932" cy="22184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t="32811" r="20840" b="3582"/>
          <a:stretch>
            <a:fillRect/>
          </a:stretch>
        </p:blipFill>
        <p:spPr>
          <a:xfrm>
            <a:off x="12298819" y="0"/>
            <a:ext cx="5989181" cy="4812391"/>
          </a:xfrm>
          <a:prstGeom prst="rect">
            <a:avLst/>
          </a:prstGeom>
        </p:spPr>
      </p:pic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3472280" y="155787"/>
            <a:ext cx="4177328" cy="4177311"/>
            <a:chOff x="0" y="0"/>
            <a:chExt cx="6350000" cy="634997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7"/>
              <a:stretch>
                <a:fillRect l="-17681" r="-17681"/>
              </a:stretch>
            </a:blipFill>
          </p:spPr>
          <p:txBody>
            <a:bodyPr/>
            <a:lstStyle/>
            <a:p>
              <a:endParaRPr lang="en-BE"/>
            </a:p>
          </p:txBody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2378" t="71519"/>
          <a:stretch>
            <a:fillRect/>
          </a:stretch>
        </p:blipFill>
        <p:spPr>
          <a:xfrm>
            <a:off x="0" y="-2894"/>
            <a:ext cx="12634606" cy="31399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14996852" y="9151474"/>
            <a:ext cx="2652756" cy="717350"/>
          </a:xfrm>
          <a:prstGeom prst="rect">
            <a:avLst/>
          </a:prstGeom>
        </p:spPr>
      </p:pic>
      <p:sp>
        <p:nvSpPr>
          <p:cNvPr id="9" name="TextBox 11">
            <a:extLst>
              <a:ext uri="{FF2B5EF4-FFF2-40B4-BE49-F238E27FC236}">
                <a16:creationId xmlns:a16="http://schemas.microsoft.com/office/drawing/2014/main" id="{69F6F1A2-2ABF-E0D3-3AD0-32792619EEFA}"/>
              </a:ext>
            </a:extLst>
          </p:cNvPr>
          <p:cNvSpPr txBox="1"/>
          <p:nvPr/>
        </p:nvSpPr>
        <p:spPr>
          <a:xfrm>
            <a:off x="-1" y="510966"/>
            <a:ext cx="12298819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Billboard Design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483923-D218-C688-0D25-D68865730BC0}"/>
              </a:ext>
            </a:extLst>
          </p:cNvPr>
          <p:cNvSpPr txBox="1"/>
          <p:nvPr/>
        </p:nvSpPr>
        <p:spPr>
          <a:xfrm>
            <a:off x="499908" y="4217738"/>
            <a:ext cx="17550039" cy="357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solidFill>
                  <a:schemeClr val="bg1"/>
                </a:solidFill>
              </a:rPr>
              <a:t>Get rid of half the words on each page, then get rid of half of what’s left</a:t>
            </a:r>
            <a:br>
              <a:rPr lang="en-US" sz="8000" dirty="0">
                <a:solidFill>
                  <a:schemeClr val="bg1"/>
                </a:solidFill>
              </a:rPr>
            </a:br>
            <a:r>
              <a:rPr lang="en-US" sz="6600" dirty="0">
                <a:solidFill>
                  <a:schemeClr val="bg1"/>
                </a:solidFill>
              </a:rPr>
              <a:t>-- Krug’s Third Law of Usability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589A599-9EC5-9CD1-B2FC-FC55E988DF28}"/>
              </a:ext>
            </a:extLst>
          </p:cNvPr>
          <p:cNvSpPr txBox="1"/>
          <p:nvPr/>
        </p:nvSpPr>
        <p:spPr>
          <a:xfrm>
            <a:off x="152400" y="1554836"/>
            <a:ext cx="1214641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solidFill>
                  <a:schemeClr val="bg1"/>
                </a:solidFill>
              </a:rPr>
              <a:t>Omit </a:t>
            </a:r>
            <a:r>
              <a:rPr lang="en-US" sz="8000" strike="sngStrike" dirty="0">
                <a:solidFill>
                  <a:schemeClr val="bg1"/>
                </a:solidFill>
              </a:rPr>
              <a:t>needless</a:t>
            </a:r>
            <a:r>
              <a:rPr lang="en-US" sz="8000" dirty="0">
                <a:solidFill>
                  <a:schemeClr val="bg1"/>
                </a:solidFill>
              </a:rPr>
              <a:t> words</a:t>
            </a:r>
          </a:p>
        </p:txBody>
      </p:sp>
    </p:spTree>
    <p:extLst>
      <p:ext uri="{BB962C8B-B14F-4D97-AF65-F5344CB8AC3E}">
        <p14:creationId xmlns:p14="http://schemas.microsoft.com/office/powerpoint/2010/main" val="3230201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6533" b="7072"/>
          <a:stretch>
            <a:fillRect/>
          </a:stretch>
        </p:blipFill>
        <p:spPr>
          <a:xfrm>
            <a:off x="0" y="1743744"/>
            <a:ext cx="687157" cy="24565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73088" r="7308" b="3442"/>
          <a:stretch>
            <a:fillRect/>
          </a:stretch>
        </p:blipFill>
        <p:spPr>
          <a:xfrm rot="5400000">
            <a:off x="14774614" y="6773614"/>
            <a:ext cx="6804932" cy="22184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t="32811" r="20840" b="3582"/>
          <a:stretch>
            <a:fillRect/>
          </a:stretch>
        </p:blipFill>
        <p:spPr>
          <a:xfrm>
            <a:off x="12298819" y="0"/>
            <a:ext cx="5989181" cy="4812391"/>
          </a:xfrm>
          <a:prstGeom prst="rect">
            <a:avLst/>
          </a:prstGeom>
        </p:spPr>
      </p:pic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3472280" y="155787"/>
            <a:ext cx="4177328" cy="4177311"/>
            <a:chOff x="0" y="0"/>
            <a:chExt cx="6350000" cy="634997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7"/>
              <a:stretch>
                <a:fillRect l="-17681" r="-17681"/>
              </a:stretch>
            </a:blipFill>
          </p:spPr>
          <p:txBody>
            <a:bodyPr/>
            <a:lstStyle/>
            <a:p>
              <a:endParaRPr lang="en-BE"/>
            </a:p>
          </p:txBody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2378" t="71519"/>
          <a:stretch>
            <a:fillRect/>
          </a:stretch>
        </p:blipFill>
        <p:spPr>
          <a:xfrm>
            <a:off x="0" y="-2894"/>
            <a:ext cx="12634606" cy="31399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14996852" y="9151474"/>
            <a:ext cx="2652756" cy="717350"/>
          </a:xfrm>
          <a:prstGeom prst="rect">
            <a:avLst/>
          </a:prstGeom>
        </p:spPr>
      </p:pic>
      <p:sp>
        <p:nvSpPr>
          <p:cNvPr id="9" name="TextBox 11">
            <a:extLst>
              <a:ext uri="{FF2B5EF4-FFF2-40B4-BE49-F238E27FC236}">
                <a16:creationId xmlns:a16="http://schemas.microsoft.com/office/drawing/2014/main" id="{69F6F1A2-2ABF-E0D3-3AD0-32792619EEFA}"/>
              </a:ext>
            </a:extLst>
          </p:cNvPr>
          <p:cNvSpPr txBox="1"/>
          <p:nvPr/>
        </p:nvSpPr>
        <p:spPr>
          <a:xfrm>
            <a:off x="-1" y="510966"/>
            <a:ext cx="12298819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Billboard Design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483923-D218-C688-0D25-D68865730BC0}"/>
              </a:ext>
            </a:extLst>
          </p:cNvPr>
          <p:cNvSpPr txBox="1"/>
          <p:nvPr/>
        </p:nvSpPr>
        <p:spPr>
          <a:xfrm>
            <a:off x="368980" y="3750562"/>
            <a:ext cx="17550039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8800" dirty="0">
                <a:solidFill>
                  <a:schemeClr val="bg1"/>
                </a:solidFill>
              </a:rPr>
              <a:t>Happy Talk must die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8800" dirty="0">
                <a:solidFill>
                  <a:schemeClr val="bg1"/>
                </a:solidFill>
              </a:rPr>
              <a:t>Instructions must die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589A599-9EC5-9CD1-B2FC-FC55E988DF28}"/>
              </a:ext>
            </a:extLst>
          </p:cNvPr>
          <p:cNvSpPr txBox="1"/>
          <p:nvPr/>
        </p:nvSpPr>
        <p:spPr>
          <a:xfrm>
            <a:off x="152400" y="1554836"/>
            <a:ext cx="1214641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solidFill>
                  <a:schemeClr val="bg1"/>
                </a:solidFill>
              </a:rPr>
              <a:t>Omit </a:t>
            </a:r>
            <a:r>
              <a:rPr lang="en-US" sz="8000" strike="sngStrike" dirty="0">
                <a:solidFill>
                  <a:schemeClr val="bg1"/>
                </a:solidFill>
              </a:rPr>
              <a:t>needless</a:t>
            </a:r>
            <a:r>
              <a:rPr lang="en-US" sz="8000" dirty="0">
                <a:solidFill>
                  <a:schemeClr val="bg1"/>
                </a:solidFill>
              </a:rPr>
              <a:t> words</a:t>
            </a:r>
          </a:p>
        </p:txBody>
      </p:sp>
    </p:spTree>
    <p:extLst>
      <p:ext uri="{BB962C8B-B14F-4D97-AF65-F5344CB8AC3E}">
        <p14:creationId xmlns:p14="http://schemas.microsoft.com/office/powerpoint/2010/main" val="3265459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589" r="35858" b="25411"/>
          <a:stretch>
            <a:fillRect/>
          </a:stretch>
        </p:blipFill>
        <p:spPr>
          <a:xfrm>
            <a:off x="9380111" y="9541050"/>
            <a:ext cx="8869365" cy="4786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5"/>
          <a:srcRect l="9999" t="54321" b="6074"/>
          <a:stretch>
            <a:fillRect/>
          </a:stretch>
        </p:blipFill>
        <p:spPr>
          <a:xfrm>
            <a:off x="1" y="6025074"/>
            <a:ext cx="7772399" cy="4261925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25126" r="20735"/>
          <a:stretch>
            <a:fillRect/>
          </a:stretch>
        </p:blipFill>
        <p:spPr>
          <a:xfrm>
            <a:off x="0" y="657356"/>
            <a:ext cx="9356676" cy="64812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8"/>
          <a:srcRect t="18445" r="6427"/>
          <a:stretch>
            <a:fillRect/>
          </a:stretch>
        </p:blipFill>
        <p:spPr>
          <a:xfrm>
            <a:off x="10744200" y="0"/>
            <a:ext cx="7543800" cy="4355862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t="28950" r="86779" b="14579"/>
          <a:stretch>
            <a:fillRect/>
          </a:stretch>
        </p:blipFill>
        <p:spPr>
          <a:xfrm rot="5400000">
            <a:off x="16087400" y="8095925"/>
            <a:ext cx="745950" cy="3636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87520" b="33999"/>
          <a:stretch>
            <a:fillRect/>
          </a:stretch>
        </p:blipFill>
        <p:spPr>
          <a:xfrm rot="5400000">
            <a:off x="1723119" y="-1731043"/>
            <a:ext cx="688160" cy="4153448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15833038" y="8658644"/>
            <a:ext cx="2217525" cy="599656"/>
          </a:xfrm>
          <a:prstGeom prst="rect">
            <a:avLst/>
          </a:prstGeom>
        </p:spPr>
      </p:pic>
      <p:sp>
        <p:nvSpPr>
          <p:cNvPr id="9" name="TextBox 11">
            <a:extLst>
              <a:ext uri="{FF2B5EF4-FFF2-40B4-BE49-F238E27FC236}">
                <a16:creationId xmlns:a16="http://schemas.microsoft.com/office/drawing/2014/main" id="{18BD4FB4-7CED-773E-59AD-D3AA3673ABAB}"/>
              </a:ext>
            </a:extLst>
          </p:cNvPr>
          <p:cNvSpPr txBox="1"/>
          <p:nvPr/>
        </p:nvSpPr>
        <p:spPr>
          <a:xfrm>
            <a:off x="47754" y="833971"/>
            <a:ext cx="9332357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Billboard Website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878490-3AAD-8A13-69C3-CFD7081D4E16}"/>
              </a:ext>
            </a:extLst>
          </p:cNvPr>
          <p:cNvSpPr txBox="1"/>
          <p:nvPr/>
        </p:nvSpPr>
        <p:spPr>
          <a:xfrm>
            <a:off x="990600" y="2400300"/>
            <a:ext cx="81534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</a:rPr>
              <a:t>Navigation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</a:rPr>
              <a:t>Each Page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</a:rPr>
              <a:t>Home Page</a:t>
            </a:r>
          </a:p>
        </p:txBody>
      </p:sp>
    </p:spTree>
    <p:extLst>
      <p:ext uri="{BB962C8B-B14F-4D97-AF65-F5344CB8AC3E}">
        <p14:creationId xmlns:p14="http://schemas.microsoft.com/office/powerpoint/2010/main" val="22177796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589" r="35858" b="25411"/>
          <a:stretch>
            <a:fillRect/>
          </a:stretch>
        </p:blipFill>
        <p:spPr>
          <a:xfrm>
            <a:off x="9380111" y="9541050"/>
            <a:ext cx="8869365" cy="4786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5"/>
          <a:srcRect l="9999" t="54321" b="6074"/>
          <a:stretch>
            <a:fillRect/>
          </a:stretch>
        </p:blipFill>
        <p:spPr>
          <a:xfrm>
            <a:off x="1" y="5484320"/>
            <a:ext cx="8758562" cy="4802679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25126" r="20735"/>
          <a:stretch>
            <a:fillRect/>
          </a:stretch>
        </p:blipFill>
        <p:spPr>
          <a:xfrm>
            <a:off x="0" y="657356"/>
            <a:ext cx="9356676" cy="64812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8"/>
          <a:srcRect t="18445" r="6427"/>
          <a:stretch>
            <a:fillRect/>
          </a:stretch>
        </p:blipFill>
        <p:spPr>
          <a:xfrm>
            <a:off x="10439400" y="0"/>
            <a:ext cx="7848600" cy="4531856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t="28950" r="86779" b="14579"/>
          <a:stretch>
            <a:fillRect/>
          </a:stretch>
        </p:blipFill>
        <p:spPr>
          <a:xfrm rot="5400000">
            <a:off x="16087400" y="8095925"/>
            <a:ext cx="745950" cy="3636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87520" b="33999"/>
          <a:stretch>
            <a:fillRect/>
          </a:stretch>
        </p:blipFill>
        <p:spPr>
          <a:xfrm rot="5400000">
            <a:off x="1723119" y="-1731043"/>
            <a:ext cx="688160" cy="4153448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15833038" y="8658644"/>
            <a:ext cx="2217525" cy="599656"/>
          </a:xfrm>
          <a:prstGeom prst="rect">
            <a:avLst/>
          </a:prstGeom>
        </p:spPr>
      </p:pic>
      <p:sp>
        <p:nvSpPr>
          <p:cNvPr id="9" name="TextBox 11">
            <a:extLst>
              <a:ext uri="{FF2B5EF4-FFF2-40B4-BE49-F238E27FC236}">
                <a16:creationId xmlns:a16="http://schemas.microsoft.com/office/drawing/2014/main" id="{18BD4FB4-7CED-773E-59AD-D3AA3673ABAB}"/>
              </a:ext>
            </a:extLst>
          </p:cNvPr>
          <p:cNvSpPr txBox="1"/>
          <p:nvPr/>
        </p:nvSpPr>
        <p:spPr>
          <a:xfrm>
            <a:off x="47754" y="833971"/>
            <a:ext cx="9332357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Navigation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878490-3AAD-8A13-69C3-CFD7081D4E16}"/>
              </a:ext>
            </a:extLst>
          </p:cNvPr>
          <p:cNvSpPr txBox="1"/>
          <p:nvPr/>
        </p:nvSpPr>
        <p:spPr>
          <a:xfrm>
            <a:off x="80180" y="2060616"/>
            <a:ext cx="1074022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Reveals what exists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Tells us how to use the site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Persistent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Not on every page </a:t>
            </a:r>
            <a:r>
              <a:rPr lang="en-US" sz="3600" dirty="0">
                <a:solidFill>
                  <a:schemeClr val="bg1"/>
                </a:solidFill>
              </a:rPr>
              <a:t>(ex: not on payment page)</a:t>
            </a: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5DB7C33-7FDE-817E-AFD3-4A57148640FA}"/>
              </a:ext>
            </a:extLst>
          </p:cNvPr>
          <p:cNvSpPr txBox="1"/>
          <p:nvPr/>
        </p:nvSpPr>
        <p:spPr>
          <a:xfrm>
            <a:off x="9088598" y="5716502"/>
            <a:ext cx="9490913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Contains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</a:rPr>
              <a:t>Site ID </a:t>
            </a:r>
            <a:r>
              <a:rPr lang="en-US" sz="3600" dirty="0">
                <a:solidFill>
                  <a:schemeClr val="bg1"/>
                </a:solidFill>
              </a:rPr>
              <a:t>(logo)</a:t>
            </a:r>
            <a:endParaRPr lang="en-US" sz="44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</a:rPr>
              <a:t>Sections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</a:rPr>
              <a:t>Utilities &amp; Search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</a:rPr>
              <a:t>Back Home</a:t>
            </a:r>
          </a:p>
        </p:txBody>
      </p:sp>
    </p:spTree>
    <p:extLst>
      <p:ext uri="{BB962C8B-B14F-4D97-AF65-F5344CB8AC3E}">
        <p14:creationId xmlns:p14="http://schemas.microsoft.com/office/powerpoint/2010/main" val="551310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  <p:bldP spid="1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589" r="35858" b="25411"/>
          <a:stretch>
            <a:fillRect/>
          </a:stretch>
        </p:blipFill>
        <p:spPr>
          <a:xfrm>
            <a:off x="9380111" y="9541050"/>
            <a:ext cx="8869365" cy="4786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5"/>
          <a:srcRect l="9999" t="54321" b="6074"/>
          <a:stretch>
            <a:fillRect/>
          </a:stretch>
        </p:blipFill>
        <p:spPr>
          <a:xfrm>
            <a:off x="1" y="5484320"/>
            <a:ext cx="8758562" cy="4802679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25126" r="20735"/>
          <a:stretch>
            <a:fillRect/>
          </a:stretch>
        </p:blipFill>
        <p:spPr>
          <a:xfrm>
            <a:off x="0" y="657356"/>
            <a:ext cx="9356676" cy="64812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8"/>
          <a:srcRect t="18445" r="6427"/>
          <a:stretch>
            <a:fillRect/>
          </a:stretch>
        </p:blipFill>
        <p:spPr>
          <a:xfrm>
            <a:off x="9380111" y="0"/>
            <a:ext cx="8907889" cy="5143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t="28950" r="86779" b="14579"/>
          <a:stretch>
            <a:fillRect/>
          </a:stretch>
        </p:blipFill>
        <p:spPr>
          <a:xfrm rot="5400000">
            <a:off x="16087400" y="8095925"/>
            <a:ext cx="745950" cy="3636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87520" b="33999"/>
          <a:stretch>
            <a:fillRect/>
          </a:stretch>
        </p:blipFill>
        <p:spPr>
          <a:xfrm rot="5400000">
            <a:off x="1723119" y="-1731043"/>
            <a:ext cx="688160" cy="4153448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15833038" y="8658644"/>
            <a:ext cx="2217525" cy="599656"/>
          </a:xfrm>
          <a:prstGeom prst="rect">
            <a:avLst/>
          </a:prstGeom>
        </p:spPr>
      </p:pic>
      <p:sp>
        <p:nvSpPr>
          <p:cNvPr id="9" name="TextBox 11">
            <a:extLst>
              <a:ext uri="{FF2B5EF4-FFF2-40B4-BE49-F238E27FC236}">
                <a16:creationId xmlns:a16="http://schemas.microsoft.com/office/drawing/2014/main" id="{18BD4FB4-7CED-773E-59AD-D3AA3673ABAB}"/>
              </a:ext>
            </a:extLst>
          </p:cNvPr>
          <p:cNvSpPr txBox="1"/>
          <p:nvPr/>
        </p:nvSpPr>
        <p:spPr>
          <a:xfrm>
            <a:off x="47754" y="833971"/>
            <a:ext cx="9332357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Each Page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878490-3AAD-8A13-69C3-CFD7081D4E16}"/>
              </a:ext>
            </a:extLst>
          </p:cNvPr>
          <p:cNvSpPr txBox="1"/>
          <p:nvPr/>
        </p:nvSpPr>
        <p:spPr>
          <a:xfrm>
            <a:off x="80180" y="2060616"/>
            <a:ext cx="949091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chemeClr val="bg1"/>
                </a:solidFill>
              </a:rPr>
              <a:t>Needs a name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chemeClr val="bg1"/>
                </a:solidFill>
              </a:rPr>
              <a:t>You Are Here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chemeClr val="bg1"/>
                </a:solidFill>
              </a:rPr>
              <a:t>Breadcrumbs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chemeClr val="bg1"/>
                </a:solidFill>
              </a:rPr>
              <a:t>The Trunk Test</a:t>
            </a:r>
          </a:p>
        </p:txBody>
      </p:sp>
    </p:spTree>
    <p:extLst>
      <p:ext uri="{BB962C8B-B14F-4D97-AF65-F5344CB8AC3E}">
        <p14:creationId xmlns:p14="http://schemas.microsoft.com/office/powerpoint/2010/main" val="1720876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589" r="35858" b="25411"/>
          <a:stretch>
            <a:fillRect/>
          </a:stretch>
        </p:blipFill>
        <p:spPr>
          <a:xfrm>
            <a:off x="9380111" y="9541050"/>
            <a:ext cx="8869365" cy="4786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5"/>
          <a:srcRect l="9999" t="54321" b="6074"/>
          <a:stretch>
            <a:fillRect/>
          </a:stretch>
        </p:blipFill>
        <p:spPr>
          <a:xfrm>
            <a:off x="1" y="5649022"/>
            <a:ext cx="8458200" cy="463797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25126" r="20735"/>
          <a:stretch>
            <a:fillRect/>
          </a:stretch>
        </p:blipFill>
        <p:spPr>
          <a:xfrm>
            <a:off x="0" y="657356"/>
            <a:ext cx="9356676" cy="64812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8"/>
          <a:srcRect t="18445" r="6427"/>
          <a:stretch>
            <a:fillRect/>
          </a:stretch>
        </p:blipFill>
        <p:spPr>
          <a:xfrm>
            <a:off x="9380111" y="0"/>
            <a:ext cx="8907889" cy="5143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t="28950" r="86779" b="14579"/>
          <a:stretch>
            <a:fillRect/>
          </a:stretch>
        </p:blipFill>
        <p:spPr>
          <a:xfrm rot="5400000">
            <a:off x="16087400" y="8095925"/>
            <a:ext cx="745950" cy="3636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87520" b="33999"/>
          <a:stretch>
            <a:fillRect/>
          </a:stretch>
        </p:blipFill>
        <p:spPr>
          <a:xfrm rot="5400000">
            <a:off x="1723119" y="-1731043"/>
            <a:ext cx="688160" cy="4153448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15833038" y="8658644"/>
            <a:ext cx="2217525" cy="599656"/>
          </a:xfrm>
          <a:prstGeom prst="rect">
            <a:avLst/>
          </a:prstGeom>
        </p:spPr>
      </p:pic>
      <p:sp>
        <p:nvSpPr>
          <p:cNvPr id="9" name="TextBox 11">
            <a:extLst>
              <a:ext uri="{FF2B5EF4-FFF2-40B4-BE49-F238E27FC236}">
                <a16:creationId xmlns:a16="http://schemas.microsoft.com/office/drawing/2014/main" id="{18BD4FB4-7CED-773E-59AD-D3AA3673ABAB}"/>
              </a:ext>
            </a:extLst>
          </p:cNvPr>
          <p:cNvSpPr txBox="1"/>
          <p:nvPr/>
        </p:nvSpPr>
        <p:spPr>
          <a:xfrm>
            <a:off x="47754" y="833971"/>
            <a:ext cx="9332357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Home Page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878490-3AAD-8A13-69C3-CFD7081D4E16}"/>
              </a:ext>
            </a:extLst>
          </p:cNvPr>
          <p:cNvSpPr txBox="1"/>
          <p:nvPr/>
        </p:nvSpPr>
        <p:spPr>
          <a:xfrm>
            <a:off x="240472" y="2345446"/>
            <a:ext cx="9127922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</a:rPr>
              <a:t>Everyone wants a piece of it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</a:rPr>
              <a:t>The Big Picture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</a:rPr>
              <a:t>Tagline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</a:rPr>
              <a:t>Welcome blurb</a:t>
            </a:r>
          </a:p>
        </p:txBody>
      </p:sp>
    </p:spTree>
    <p:extLst>
      <p:ext uri="{BB962C8B-B14F-4D97-AF65-F5344CB8AC3E}">
        <p14:creationId xmlns:p14="http://schemas.microsoft.com/office/powerpoint/2010/main" val="33246003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589" r="35858" b="25411"/>
          <a:stretch>
            <a:fillRect/>
          </a:stretch>
        </p:blipFill>
        <p:spPr>
          <a:xfrm>
            <a:off x="9380111" y="9541050"/>
            <a:ext cx="8869365" cy="4786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25126" r="20735"/>
          <a:stretch>
            <a:fillRect/>
          </a:stretch>
        </p:blipFill>
        <p:spPr>
          <a:xfrm>
            <a:off x="0" y="657356"/>
            <a:ext cx="9356676" cy="64812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t="28950" r="86779" b="14579"/>
          <a:stretch>
            <a:fillRect/>
          </a:stretch>
        </p:blipFill>
        <p:spPr>
          <a:xfrm rot="5400000">
            <a:off x="16087400" y="8095925"/>
            <a:ext cx="745950" cy="3636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87520" b="33999"/>
          <a:stretch>
            <a:fillRect/>
          </a:stretch>
        </p:blipFill>
        <p:spPr>
          <a:xfrm rot="5400000">
            <a:off x="1723119" y="-1731043"/>
            <a:ext cx="688160" cy="4153448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5833038" y="8658644"/>
            <a:ext cx="2217525" cy="599656"/>
          </a:xfrm>
          <a:prstGeom prst="rect">
            <a:avLst/>
          </a:prstGeom>
        </p:spPr>
      </p:pic>
      <p:sp>
        <p:nvSpPr>
          <p:cNvPr id="9" name="TextBox 11">
            <a:extLst>
              <a:ext uri="{FF2B5EF4-FFF2-40B4-BE49-F238E27FC236}">
                <a16:creationId xmlns:a16="http://schemas.microsoft.com/office/drawing/2014/main" id="{18BD4FB4-7CED-773E-59AD-D3AA3673ABAB}"/>
              </a:ext>
            </a:extLst>
          </p:cNvPr>
          <p:cNvSpPr txBox="1"/>
          <p:nvPr/>
        </p:nvSpPr>
        <p:spPr>
          <a:xfrm>
            <a:off x="92763" y="3914775"/>
            <a:ext cx="18201722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Usability Testing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</p:spTree>
    <p:extLst>
      <p:ext uri="{BB962C8B-B14F-4D97-AF65-F5344CB8AC3E}">
        <p14:creationId xmlns:p14="http://schemas.microsoft.com/office/powerpoint/2010/main" val="25190989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589" r="35858" b="25411"/>
          <a:stretch>
            <a:fillRect/>
          </a:stretch>
        </p:blipFill>
        <p:spPr>
          <a:xfrm>
            <a:off x="9380111" y="9541050"/>
            <a:ext cx="8869365" cy="4786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5"/>
          <a:srcRect l="9999" t="54321" b="6074"/>
          <a:stretch>
            <a:fillRect/>
          </a:stretch>
        </p:blipFill>
        <p:spPr>
          <a:xfrm>
            <a:off x="1" y="6066858"/>
            <a:ext cx="7696200" cy="4220142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25126" r="20735"/>
          <a:stretch>
            <a:fillRect/>
          </a:stretch>
        </p:blipFill>
        <p:spPr>
          <a:xfrm>
            <a:off x="0" y="657356"/>
            <a:ext cx="9356676" cy="64812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8"/>
          <a:srcRect t="18445" r="6427"/>
          <a:stretch>
            <a:fillRect/>
          </a:stretch>
        </p:blipFill>
        <p:spPr>
          <a:xfrm>
            <a:off x="10439400" y="0"/>
            <a:ext cx="7848600" cy="4531856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t="28950" r="86779" b="14579"/>
          <a:stretch>
            <a:fillRect/>
          </a:stretch>
        </p:blipFill>
        <p:spPr>
          <a:xfrm rot="5400000">
            <a:off x="16087400" y="8095925"/>
            <a:ext cx="745950" cy="3636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87520" b="33999"/>
          <a:stretch>
            <a:fillRect/>
          </a:stretch>
        </p:blipFill>
        <p:spPr>
          <a:xfrm rot="5400000">
            <a:off x="1723119" y="-1731043"/>
            <a:ext cx="688160" cy="4153448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15833038" y="8658644"/>
            <a:ext cx="2217525" cy="599656"/>
          </a:xfrm>
          <a:prstGeom prst="rect">
            <a:avLst/>
          </a:prstGeom>
        </p:spPr>
      </p:pic>
      <p:sp>
        <p:nvSpPr>
          <p:cNvPr id="9" name="TextBox 11">
            <a:extLst>
              <a:ext uri="{FF2B5EF4-FFF2-40B4-BE49-F238E27FC236}">
                <a16:creationId xmlns:a16="http://schemas.microsoft.com/office/drawing/2014/main" id="{18BD4FB4-7CED-773E-59AD-D3AA3673ABAB}"/>
              </a:ext>
            </a:extLst>
          </p:cNvPr>
          <p:cNvSpPr txBox="1"/>
          <p:nvPr/>
        </p:nvSpPr>
        <p:spPr>
          <a:xfrm>
            <a:off x="47754" y="833971"/>
            <a:ext cx="9332357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Laws of Usability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878490-3AAD-8A13-69C3-CFD7081D4E16}"/>
              </a:ext>
            </a:extLst>
          </p:cNvPr>
          <p:cNvSpPr txBox="1"/>
          <p:nvPr/>
        </p:nvSpPr>
        <p:spPr>
          <a:xfrm>
            <a:off x="240472" y="2345446"/>
            <a:ext cx="9127922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</a:rPr>
              <a:t>1st: Don’t make me think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</a:rPr>
              <a:t>2nd: It doesn’t matter how many times I have to click, as long as each click is a mindless, unambiguous choice.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4B2D0F-C2EB-55C0-83E5-839217F67760}"/>
              </a:ext>
            </a:extLst>
          </p:cNvPr>
          <p:cNvSpPr txBox="1"/>
          <p:nvPr/>
        </p:nvSpPr>
        <p:spPr>
          <a:xfrm>
            <a:off x="8354611" y="5731362"/>
            <a:ext cx="912792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</a:rPr>
              <a:t>3rd: Get rid of half the words on each page, then get rid of half of what is left.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  <p:bldP spid="11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589" r="35858" b="25411"/>
          <a:stretch>
            <a:fillRect/>
          </a:stretch>
        </p:blipFill>
        <p:spPr>
          <a:xfrm>
            <a:off x="9380111" y="9541050"/>
            <a:ext cx="8869365" cy="4786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25126" r="20735"/>
          <a:stretch>
            <a:fillRect/>
          </a:stretch>
        </p:blipFill>
        <p:spPr>
          <a:xfrm>
            <a:off x="0" y="657356"/>
            <a:ext cx="9356676" cy="64812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t="28950" r="86779" b="14579"/>
          <a:stretch>
            <a:fillRect/>
          </a:stretch>
        </p:blipFill>
        <p:spPr>
          <a:xfrm rot="5400000">
            <a:off x="16087400" y="8095925"/>
            <a:ext cx="745950" cy="3636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87520" b="33999"/>
          <a:stretch>
            <a:fillRect/>
          </a:stretch>
        </p:blipFill>
        <p:spPr>
          <a:xfrm rot="5400000">
            <a:off x="1723119" y="-1731043"/>
            <a:ext cx="688160" cy="4153448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5833038" y="8658644"/>
            <a:ext cx="2217525" cy="599656"/>
          </a:xfrm>
          <a:prstGeom prst="rect">
            <a:avLst/>
          </a:prstGeom>
        </p:spPr>
      </p:pic>
      <p:sp>
        <p:nvSpPr>
          <p:cNvPr id="9" name="TextBox 11">
            <a:extLst>
              <a:ext uri="{FF2B5EF4-FFF2-40B4-BE49-F238E27FC236}">
                <a16:creationId xmlns:a16="http://schemas.microsoft.com/office/drawing/2014/main" id="{18BD4FB4-7CED-773E-59AD-D3AA3673ABAB}"/>
              </a:ext>
            </a:extLst>
          </p:cNvPr>
          <p:cNvSpPr txBox="1"/>
          <p:nvPr/>
        </p:nvSpPr>
        <p:spPr>
          <a:xfrm>
            <a:off x="47754" y="833971"/>
            <a:ext cx="18201722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Religious Debates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pic>
        <p:nvPicPr>
          <p:cNvPr id="9220" name="Picture 4" descr="The Farmer and the Cowman Should Be Friends” - Making Sure You Got them  Right - Don't Make Me Think, Revisited: A Common Sense Approach to Web  Usability (2014)">
            <a:extLst>
              <a:ext uri="{FF2B5EF4-FFF2-40B4-BE49-F238E27FC236}">
                <a16:creationId xmlns:a16="http://schemas.microsoft.com/office/drawing/2014/main" id="{FAF0B2F5-F081-AE08-3453-CA40B99B96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8100" y="2208257"/>
            <a:ext cx="10591800" cy="6750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09329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589" r="35858" b="25411"/>
          <a:stretch>
            <a:fillRect/>
          </a:stretch>
        </p:blipFill>
        <p:spPr>
          <a:xfrm>
            <a:off x="9380111" y="9541050"/>
            <a:ext cx="8869365" cy="4786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25126" r="20735"/>
          <a:stretch>
            <a:fillRect/>
          </a:stretch>
        </p:blipFill>
        <p:spPr>
          <a:xfrm>
            <a:off x="0" y="657356"/>
            <a:ext cx="9356676" cy="64812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t="28950" r="86779" b="14579"/>
          <a:stretch>
            <a:fillRect/>
          </a:stretch>
        </p:blipFill>
        <p:spPr>
          <a:xfrm rot="5400000">
            <a:off x="16087400" y="8095925"/>
            <a:ext cx="745950" cy="3636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87520" b="33999"/>
          <a:stretch>
            <a:fillRect/>
          </a:stretch>
        </p:blipFill>
        <p:spPr>
          <a:xfrm rot="5400000">
            <a:off x="1723119" y="-1731043"/>
            <a:ext cx="688160" cy="4153448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5833038" y="8658644"/>
            <a:ext cx="2217525" cy="599656"/>
          </a:xfrm>
          <a:prstGeom prst="rect">
            <a:avLst/>
          </a:prstGeom>
        </p:spPr>
      </p:pic>
      <p:sp>
        <p:nvSpPr>
          <p:cNvPr id="9" name="TextBox 11">
            <a:extLst>
              <a:ext uri="{FF2B5EF4-FFF2-40B4-BE49-F238E27FC236}">
                <a16:creationId xmlns:a16="http://schemas.microsoft.com/office/drawing/2014/main" id="{18BD4FB4-7CED-773E-59AD-D3AA3673ABAB}"/>
              </a:ext>
            </a:extLst>
          </p:cNvPr>
          <p:cNvSpPr txBox="1"/>
          <p:nvPr/>
        </p:nvSpPr>
        <p:spPr>
          <a:xfrm>
            <a:off x="47754" y="833971"/>
            <a:ext cx="18201722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Religious Debates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3E5DFB-72D2-76ED-BEF4-EC710830C9C2}"/>
              </a:ext>
            </a:extLst>
          </p:cNvPr>
          <p:cNvSpPr txBox="1"/>
          <p:nvPr/>
        </p:nvSpPr>
        <p:spPr>
          <a:xfrm>
            <a:off x="500524" y="2118700"/>
            <a:ext cx="17550039" cy="6863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8800" dirty="0">
                <a:solidFill>
                  <a:schemeClr val="bg1"/>
                </a:solidFill>
              </a:rPr>
              <a:t>The myth of the Average User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8800" dirty="0">
                <a:solidFill>
                  <a:schemeClr val="bg1"/>
                </a:solidFill>
              </a:rPr>
              <a:t>There is no substitute for testing</a:t>
            </a:r>
          </a:p>
          <a:p>
            <a:pPr marL="1314450" lvl="1" indent="-85725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Usability testing: watch a user perform a task</a:t>
            </a:r>
          </a:p>
          <a:p>
            <a:pPr marL="1314450" lvl="1" indent="-85725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Focus group: 5-10 people talk about things</a:t>
            </a:r>
          </a:p>
          <a:p>
            <a:pPr marL="1314450" lvl="1" indent="-85725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Test early</a:t>
            </a:r>
          </a:p>
          <a:p>
            <a:pPr marL="1314450" lvl="1" indent="-85725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Do-it-yourself usability testing</a:t>
            </a:r>
          </a:p>
        </p:txBody>
      </p:sp>
    </p:spTree>
    <p:extLst>
      <p:ext uri="{BB962C8B-B14F-4D97-AF65-F5344CB8AC3E}">
        <p14:creationId xmlns:p14="http://schemas.microsoft.com/office/powerpoint/2010/main" val="1256633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b="44099"/>
          <a:stretch>
            <a:fillRect/>
          </a:stretch>
        </p:blipFill>
        <p:spPr>
          <a:xfrm>
            <a:off x="15163799" y="0"/>
            <a:ext cx="3133725" cy="1313409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r="59920"/>
          <a:stretch>
            <a:fillRect/>
          </a:stretch>
        </p:blipFill>
        <p:spPr>
          <a:xfrm>
            <a:off x="-2744" y="0"/>
            <a:ext cx="2966125" cy="10296525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7"/>
          <a:srcRect t="12358" b="12358"/>
          <a:stretch>
            <a:fillRect/>
          </a:stretch>
        </p:blipFill>
        <p:spPr>
          <a:xfrm>
            <a:off x="1589814" y="1488401"/>
            <a:ext cx="7240356" cy="8176121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16814418" y="8983776"/>
            <a:ext cx="1222935" cy="990699"/>
            <a:chOff x="0" y="0"/>
            <a:chExt cx="1630580" cy="1320932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624236" cy="514215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991611" y="0"/>
              <a:ext cx="624236" cy="514215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991611" y="794582"/>
              <a:ext cx="638969" cy="526351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0" y="806718"/>
              <a:ext cx="624236" cy="514215"/>
            </a:xfrm>
            <a:prstGeom prst="rect">
              <a:avLst/>
            </a:prstGeom>
          </p:spPr>
        </p:pic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14226754" y="9354568"/>
            <a:ext cx="2292414" cy="619907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41A08548-4826-5734-F42D-D03E5D000C7D}"/>
              </a:ext>
            </a:extLst>
          </p:cNvPr>
          <p:cNvSpPr txBox="1"/>
          <p:nvPr/>
        </p:nvSpPr>
        <p:spPr>
          <a:xfrm>
            <a:off x="8814092" y="877060"/>
            <a:ext cx="9457830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Menu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3F8CF9-DFA0-E5C5-2F8E-F5E61DB05BFB}"/>
              </a:ext>
            </a:extLst>
          </p:cNvPr>
          <p:cNvSpPr txBox="1"/>
          <p:nvPr/>
        </p:nvSpPr>
        <p:spPr>
          <a:xfrm>
            <a:off x="9169603" y="2000156"/>
            <a:ext cx="9127922" cy="7478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</a:rPr>
              <a:t>Why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</a:rPr>
              <a:t>What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</a:rPr>
              <a:t>User Behavior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</a:rPr>
              <a:t>Billboard Design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</a:rPr>
              <a:t>Usability Testing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</a:rPr>
              <a:t>Common Courtesy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</a:rPr>
              <a:t>Other Chapters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</a:rPr>
              <a:t>More Resources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589" r="35858" b="25411"/>
          <a:stretch>
            <a:fillRect/>
          </a:stretch>
        </p:blipFill>
        <p:spPr>
          <a:xfrm>
            <a:off x="9380111" y="9541050"/>
            <a:ext cx="8869365" cy="4786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25126" r="20735"/>
          <a:stretch>
            <a:fillRect/>
          </a:stretch>
        </p:blipFill>
        <p:spPr>
          <a:xfrm>
            <a:off x="0" y="657356"/>
            <a:ext cx="9356676" cy="64812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t="28950" r="86779" b="14579"/>
          <a:stretch>
            <a:fillRect/>
          </a:stretch>
        </p:blipFill>
        <p:spPr>
          <a:xfrm rot="5400000">
            <a:off x="16087400" y="8095925"/>
            <a:ext cx="745950" cy="3636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87520" b="33999"/>
          <a:stretch>
            <a:fillRect/>
          </a:stretch>
        </p:blipFill>
        <p:spPr>
          <a:xfrm rot="5400000">
            <a:off x="1723119" y="-1731043"/>
            <a:ext cx="688160" cy="4153448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5833038" y="8658644"/>
            <a:ext cx="2217525" cy="599656"/>
          </a:xfrm>
          <a:prstGeom prst="rect">
            <a:avLst/>
          </a:prstGeom>
        </p:spPr>
      </p:pic>
      <p:sp>
        <p:nvSpPr>
          <p:cNvPr id="9" name="TextBox 11">
            <a:extLst>
              <a:ext uri="{FF2B5EF4-FFF2-40B4-BE49-F238E27FC236}">
                <a16:creationId xmlns:a16="http://schemas.microsoft.com/office/drawing/2014/main" id="{18BD4FB4-7CED-773E-59AD-D3AA3673ABAB}"/>
              </a:ext>
            </a:extLst>
          </p:cNvPr>
          <p:cNvSpPr txBox="1"/>
          <p:nvPr/>
        </p:nvSpPr>
        <p:spPr>
          <a:xfrm>
            <a:off x="47754" y="833971"/>
            <a:ext cx="18201722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Do-it-yourself usability testing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3E5DFB-72D2-76ED-BEF4-EC710830C9C2}"/>
              </a:ext>
            </a:extLst>
          </p:cNvPr>
          <p:cNvSpPr txBox="1"/>
          <p:nvPr/>
        </p:nvSpPr>
        <p:spPr>
          <a:xfrm>
            <a:off x="200154" y="3226522"/>
            <a:ext cx="17550039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chemeClr val="bg1"/>
                </a:solidFill>
              </a:rPr>
              <a:t>Once every month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chemeClr val="bg1"/>
                </a:solidFill>
              </a:rPr>
              <a:t>Three people, recruited loosely </a:t>
            </a:r>
            <a:r>
              <a:rPr lang="en-US" sz="4400" dirty="0">
                <a:solidFill>
                  <a:schemeClr val="bg1"/>
                </a:solidFill>
              </a:rPr>
              <a:t>(but grade them)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chemeClr val="bg1"/>
                </a:solidFill>
              </a:rPr>
              <a:t>Many observers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chemeClr val="bg1"/>
                </a:solidFill>
              </a:rPr>
              <a:t>Half a day, on-site, with screen recording software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chemeClr val="bg1"/>
                </a:solidFill>
              </a:rPr>
              <a:t>Meet over lunch with stakeholders to discuss the results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chemeClr val="bg1"/>
                </a:solidFill>
              </a:rPr>
              <a:t>Identify the most serious problems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chemeClr val="bg1"/>
                </a:solidFill>
              </a:rPr>
              <a:t>Decide what to fix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CA1D5E-5AF8-5758-6267-2734125E0420}"/>
              </a:ext>
            </a:extLst>
          </p:cNvPr>
          <p:cNvSpPr txBox="1"/>
          <p:nvPr/>
        </p:nvSpPr>
        <p:spPr>
          <a:xfrm>
            <a:off x="200154" y="1835776"/>
            <a:ext cx="1808784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</a:rPr>
              <a:t>There is no budget to outsource it</a:t>
            </a:r>
          </a:p>
        </p:txBody>
      </p:sp>
    </p:spTree>
    <p:extLst>
      <p:ext uri="{BB962C8B-B14F-4D97-AF65-F5344CB8AC3E}">
        <p14:creationId xmlns:p14="http://schemas.microsoft.com/office/powerpoint/2010/main" val="1474186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6533" b="7072"/>
          <a:stretch>
            <a:fillRect/>
          </a:stretch>
        </p:blipFill>
        <p:spPr>
          <a:xfrm>
            <a:off x="0" y="1743744"/>
            <a:ext cx="687157" cy="24565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73088" r="7308" b="3442"/>
          <a:stretch>
            <a:fillRect/>
          </a:stretch>
        </p:blipFill>
        <p:spPr>
          <a:xfrm rot="5400000">
            <a:off x="14774614" y="6773614"/>
            <a:ext cx="6804932" cy="22184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t="32811" r="20840" b="3582"/>
          <a:stretch>
            <a:fillRect/>
          </a:stretch>
        </p:blipFill>
        <p:spPr>
          <a:xfrm>
            <a:off x="12298819" y="0"/>
            <a:ext cx="5989181" cy="4812391"/>
          </a:xfrm>
          <a:prstGeom prst="rect">
            <a:avLst/>
          </a:prstGeom>
        </p:spPr>
      </p:pic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3472280" y="155787"/>
            <a:ext cx="4177328" cy="4177311"/>
            <a:chOff x="0" y="0"/>
            <a:chExt cx="6350000" cy="634997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7"/>
              <a:stretch>
                <a:fillRect l="-17681" r="-17681"/>
              </a:stretch>
            </a:blipFill>
          </p:spPr>
          <p:txBody>
            <a:bodyPr/>
            <a:lstStyle/>
            <a:p>
              <a:endParaRPr lang="en-BE"/>
            </a:p>
          </p:txBody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2378" t="71519"/>
          <a:stretch>
            <a:fillRect/>
          </a:stretch>
        </p:blipFill>
        <p:spPr>
          <a:xfrm>
            <a:off x="0" y="-2894"/>
            <a:ext cx="12634606" cy="31399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14996852" y="9151474"/>
            <a:ext cx="2652756" cy="717350"/>
          </a:xfrm>
          <a:prstGeom prst="rect">
            <a:avLst/>
          </a:prstGeom>
        </p:spPr>
      </p:pic>
      <p:sp>
        <p:nvSpPr>
          <p:cNvPr id="9" name="TextBox 11">
            <a:extLst>
              <a:ext uri="{FF2B5EF4-FFF2-40B4-BE49-F238E27FC236}">
                <a16:creationId xmlns:a16="http://schemas.microsoft.com/office/drawing/2014/main" id="{69F6F1A2-2ABF-E0D3-3AD0-32792619EEFA}"/>
              </a:ext>
            </a:extLst>
          </p:cNvPr>
          <p:cNvSpPr txBox="1"/>
          <p:nvPr/>
        </p:nvSpPr>
        <p:spPr>
          <a:xfrm>
            <a:off x="1676400" y="2820615"/>
            <a:ext cx="12298819" cy="36879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Usability</a:t>
            </a:r>
          </a:p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as</a:t>
            </a:r>
          </a:p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common courtesy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</p:spTree>
    <p:extLst>
      <p:ext uri="{BB962C8B-B14F-4D97-AF65-F5344CB8AC3E}">
        <p14:creationId xmlns:p14="http://schemas.microsoft.com/office/powerpoint/2010/main" val="13063331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6533" b="7072"/>
          <a:stretch>
            <a:fillRect/>
          </a:stretch>
        </p:blipFill>
        <p:spPr>
          <a:xfrm>
            <a:off x="0" y="1743744"/>
            <a:ext cx="687157" cy="24565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73088" r="7308" b="3442"/>
          <a:stretch>
            <a:fillRect/>
          </a:stretch>
        </p:blipFill>
        <p:spPr>
          <a:xfrm rot="5400000">
            <a:off x="14774614" y="6773614"/>
            <a:ext cx="6804932" cy="22184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t="32811" r="20840" b="3582"/>
          <a:stretch>
            <a:fillRect/>
          </a:stretch>
        </p:blipFill>
        <p:spPr>
          <a:xfrm>
            <a:off x="12298819" y="0"/>
            <a:ext cx="5989181" cy="4812391"/>
          </a:xfrm>
          <a:prstGeom prst="rect">
            <a:avLst/>
          </a:prstGeom>
        </p:spPr>
      </p:pic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3472280" y="155787"/>
            <a:ext cx="4177328" cy="4177311"/>
            <a:chOff x="0" y="0"/>
            <a:chExt cx="6350000" cy="634997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7"/>
              <a:stretch>
                <a:fillRect l="-17681" r="-17681"/>
              </a:stretch>
            </a:blipFill>
          </p:spPr>
          <p:txBody>
            <a:bodyPr/>
            <a:lstStyle/>
            <a:p>
              <a:endParaRPr lang="en-BE"/>
            </a:p>
          </p:txBody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2378" t="71519"/>
          <a:stretch>
            <a:fillRect/>
          </a:stretch>
        </p:blipFill>
        <p:spPr>
          <a:xfrm>
            <a:off x="0" y="-2894"/>
            <a:ext cx="12634606" cy="31399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14996852" y="9151474"/>
            <a:ext cx="2652756" cy="717350"/>
          </a:xfrm>
          <a:prstGeom prst="rect">
            <a:avLst/>
          </a:prstGeom>
        </p:spPr>
      </p:pic>
      <p:sp>
        <p:nvSpPr>
          <p:cNvPr id="9" name="TextBox 11">
            <a:extLst>
              <a:ext uri="{FF2B5EF4-FFF2-40B4-BE49-F238E27FC236}">
                <a16:creationId xmlns:a16="http://schemas.microsoft.com/office/drawing/2014/main" id="{69F6F1A2-2ABF-E0D3-3AD0-32792619EEFA}"/>
              </a:ext>
            </a:extLst>
          </p:cNvPr>
          <p:cNvSpPr txBox="1"/>
          <p:nvPr/>
        </p:nvSpPr>
        <p:spPr>
          <a:xfrm>
            <a:off x="89170" y="731174"/>
            <a:ext cx="12298819" cy="12000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Reservoir of goodwill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483923-D218-C688-0D25-D68865730BC0}"/>
              </a:ext>
            </a:extLst>
          </p:cNvPr>
          <p:cNvSpPr txBox="1"/>
          <p:nvPr/>
        </p:nvSpPr>
        <p:spPr>
          <a:xfrm>
            <a:off x="516121" y="2720010"/>
            <a:ext cx="17550039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8800" dirty="0">
                <a:solidFill>
                  <a:schemeClr val="bg1"/>
                </a:solidFill>
              </a:rPr>
              <a:t>Idiosyncratic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8800" dirty="0">
                <a:solidFill>
                  <a:schemeClr val="bg1"/>
                </a:solidFill>
              </a:rPr>
              <a:t>Situational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8800" dirty="0">
                <a:solidFill>
                  <a:schemeClr val="bg1"/>
                </a:solidFill>
              </a:rPr>
              <a:t>Refillable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8800" dirty="0">
                <a:solidFill>
                  <a:schemeClr val="bg1"/>
                </a:solidFill>
              </a:rPr>
              <a:t>Can be unforgiven</a:t>
            </a:r>
          </a:p>
        </p:txBody>
      </p:sp>
    </p:spTree>
    <p:extLst>
      <p:ext uri="{BB962C8B-B14F-4D97-AF65-F5344CB8AC3E}">
        <p14:creationId xmlns:p14="http://schemas.microsoft.com/office/powerpoint/2010/main" val="3216852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6533" b="7072"/>
          <a:stretch>
            <a:fillRect/>
          </a:stretch>
        </p:blipFill>
        <p:spPr>
          <a:xfrm>
            <a:off x="0" y="1743744"/>
            <a:ext cx="687157" cy="24565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73088" r="7308" b="3442"/>
          <a:stretch>
            <a:fillRect/>
          </a:stretch>
        </p:blipFill>
        <p:spPr>
          <a:xfrm rot="5400000">
            <a:off x="14774614" y="6773614"/>
            <a:ext cx="6804932" cy="22184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t="32811" r="20840" b="3582"/>
          <a:stretch>
            <a:fillRect/>
          </a:stretch>
        </p:blipFill>
        <p:spPr>
          <a:xfrm>
            <a:off x="12298819" y="0"/>
            <a:ext cx="5989181" cy="4812391"/>
          </a:xfrm>
          <a:prstGeom prst="rect">
            <a:avLst/>
          </a:prstGeom>
        </p:spPr>
      </p:pic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3472280" y="155787"/>
            <a:ext cx="4177328" cy="4177311"/>
            <a:chOff x="0" y="0"/>
            <a:chExt cx="6350000" cy="634997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7"/>
              <a:stretch>
                <a:fillRect l="-17681" r="-17681"/>
              </a:stretch>
            </a:blipFill>
          </p:spPr>
          <p:txBody>
            <a:bodyPr/>
            <a:lstStyle/>
            <a:p>
              <a:endParaRPr lang="en-BE"/>
            </a:p>
          </p:txBody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2378" t="71519"/>
          <a:stretch>
            <a:fillRect/>
          </a:stretch>
        </p:blipFill>
        <p:spPr>
          <a:xfrm>
            <a:off x="0" y="-2894"/>
            <a:ext cx="12634606" cy="31399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14996852" y="9151474"/>
            <a:ext cx="2652756" cy="717350"/>
          </a:xfrm>
          <a:prstGeom prst="rect">
            <a:avLst/>
          </a:prstGeom>
        </p:spPr>
      </p:pic>
      <p:sp>
        <p:nvSpPr>
          <p:cNvPr id="9" name="TextBox 11">
            <a:extLst>
              <a:ext uri="{FF2B5EF4-FFF2-40B4-BE49-F238E27FC236}">
                <a16:creationId xmlns:a16="http://schemas.microsoft.com/office/drawing/2014/main" id="{69F6F1A2-2ABF-E0D3-3AD0-32792619EEFA}"/>
              </a:ext>
            </a:extLst>
          </p:cNvPr>
          <p:cNvSpPr txBox="1"/>
          <p:nvPr/>
        </p:nvSpPr>
        <p:spPr>
          <a:xfrm>
            <a:off x="89170" y="731174"/>
            <a:ext cx="12298819" cy="12000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Reservoir of goodwill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483923-D218-C688-0D25-D68865730BC0}"/>
              </a:ext>
            </a:extLst>
          </p:cNvPr>
          <p:cNvSpPr txBox="1"/>
          <p:nvPr/>
        </p:nvSpPr>
        <p:spPr>
          <a:xfrm>
            <a:off x="307845" y="3832081"/>
            <a:ext cx="17550039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Hiding information from me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Asking unneeded information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Punishing me for not doing things your way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Putting sizzle in my way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Amateurish looking websites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B4A706-EB14-CC4E-5055-1C8448542824}"/>
              </a:ext>
            </a:extLst>
          </p:cNvPr>
          <p:cNvSpPr txBox="1"/>
          <p:nvPr/>
        </p:nvSpPr>
        <p:spPr>
          <a:xfrm>
            <a:off x="200154" y="1801909"/>
            <a:ext cx="119156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</a:rPr>
              <a:t>Things that diminish goodwill</a:t>
            </a:r>
          </a:p>
        </p:txBody>
      </p:sp>
    </p:spTree>
    <p:extLst>
      <p:ext uri="{BB962C8B-B14F-4D97-AF65-F5344CB8AC3E}">
        <p14:creationId xmlns:p14="http://schemas.microsoft.com/office/powerpoint/2010/main" val="3860686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6533" b="7072"/>
          <a:stretch>
            <a:fillRect/>
          </a:stretch>
        </p:blipFill>
        <p:spPr>
          <a:xfrm>
            <a:off x="0" y="1743744"/>
            <a:ext cx="687157" cy="24565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73088" r="7308" b="3442"/>
          <a:stretch>
            <a:fillRect/>
          </a:stretch>
        </p:blipFill>
        <p:spPr>
          <a:xfrm rot="5400000">
            <a:off x="14774614" y="6773614"/>
            <a:ext cx="6804932" cy="22184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t="32811" r="20840" b="3582"/>
          <a:stretch>
            <a:fillRect/>
          </a:stretch>
        </p:blipFill>
        <p:spPr>
          <a:xfrm>
            <a:off x="12298819" y="0"/>
            <a:ext cx="5989181" cy="4812391"/>
          </a:xfrm>
          <a:prstGeom prst="rect">
            <a:avLst/>
          </a:prstGeom>
        </p:spPr>
      </p:pic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3472280" y="155787"/>
            <a:ext cx="4177328" cy="4177311"/>
            <a:chOff x="0" y="0"/>
            <a:chExt cx="6350000" cy="634997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7"/>
              <a:stretch>
                <a:fillRect l="-17681" r="-17681"/>
              </a:stretch>
            </a:blipFill>
          </p:spPr>
          <p:txBody>
            <a:bodyPr/>
            <a:lstStyle/>
            <a:p>
              <a:endParaRPr lang="en-BE"/>
            </a:p>
          </p:txBody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2378" t="71519"/>
          <a:stretch>
            <a:fillRect/>
          </a:stretch>
        </p:blipFill>
        <p:spPr>
          <a:xfrm>
            <a:off x="0" y="-2894"/>
            <a:ext cx="12634606" cy="313994"/>
          </a:xfrm>
          <a:prstGeom prst="rect">
            <a:avLst/>
          </a:prstGeom>
        </p:spPr>
      </p:pic>
      <p:sp>
        <p:nvSpPr>
          <p:cNvPr id="9" name="TextBox 11">
            <a:extLst>
              <a:ext uri="{FF2B5EF4-FFF2-40B4-BE49-F238E27FC236}">
                <a16:creationId xmlns:a16="http://schemas.microsoft.com/office/drawing/2014/main" id="{69F6F1A2-2ABF-E0D3-3AD0-32792619EEFA}"/>
              </a:ext>
            </a:extLst>
          </p:cNvPr>
          <p:cNvSpPr txBox="1"/>
          <p:nvPr/>
        </p:nvSpPr>
        <p:spPr>
          <a:xfrm>
            <a:off x="89170" y="731174"/>
            <a:ext cx="12298819" cy="12000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Reservoir of goodwill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483923-D218-C688-0D25-D68865730BC0}"/>
              </a:ext>
            </a:extLst>
          </p:cNvPr>
          <p:cNvSpPr txBox="1"/>
          <p:nvPr/>
        </p:nvSpPr>
        <p:spPr>
          <a:xfrm>
            <a:off x="307845" y="2943816"/>
            <a:ext cx="17550039" cy="69249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My targets should be easy to find and achieve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Tell me things I want to know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Save me steps whenever possible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Make it easy to recover from errors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</a:rPr>
              <a:t>When you can’t, apologize for the inconvenience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</a:rPr>
              <a:t>Provide printable pages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</a:rPr>
              <a:t>Know questions they might have, and answer them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B4A706-EB14-CC4E-5055-1C8448542824}"/>
              </a:ext>
            </a:extLst>
          </p:cNvPr>
          <p:cNvSpPr txBox="1"/>
          <p:nvPr/>
        </p:nvSpPr>
        <p:spPr>
          <a:xfrm>
            <a:off x="200154" y="1801909"/>
            <a:ext cx="119156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</a:rPr>
              <a:t>Things that increase goodwill</a:t>
            </a:r>
          </a:p>
        </p:txBody>
      </p:sp>
    </p:spTree>
    <p:extLst>
      <p:ext uri="{BB962C8B-B14F-4D97-AF65-F5344CB8AC3E}">
        <p14:creationId xmlns:p14="http://schemas.microsoft.com/office/powerpoint/2010/main" val="1765943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331" b="25212"/>
          <a:stretch>
            <a:fillRect/>
          </a:stretch>
        </p:blipFill>
        <p:spPr>
          <a:xfrm>
            <a:off x="-155756" y="9533122"/>
            <a:ext cx="1695521" cy="76348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b="23469"/>
          <a:stretch>
            <a:fillRect/>
          </a:stretch>
        </p:blipFill>
        <p:spPr>
          <a:xfrm>
            <a:off x="841151" y="9540600"/>
            <a:ext cx="1733066" cy="75600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1382" b="34251"/>
          <a:stretch>
            <a:fillRect/>
          </a:stretch>
        </p:blipFill>
        <p:spPr>
          <a:xfrm>
            <a:off x="2030251" y="9571361"/>
            <a:ext cx="1533611" cy="731071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067" b="21725"/>
          <a:stretch>
            <a:fillRect/>
          </a:stretch>
        </p:blipFill>
        <p:spPr>
          <a:xfrm>
            <a:off x="3079843" y="9563883"/>
            <a:ext cx="1559062" cy="732725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17309" r="13633"/>
          <a:stretch>
            <a:fillRect/>
          </a:stretch>
        </p:blipFill>
        <p:spPr>
          <a:xfrm>
            <a:off x="16810071" y="0"/>
            <a:ext cx="1477929" cy="80656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3061" t="17309"/>
          <a:stretch>
            <a:fillRect/>
          </a:stretch>
        </p:blipFill>
        <p:spPr>
          <a:xfrm>
            <a:off x="15800981" y="0"/>
            <a:ext cx="1658846" cy="806564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9052"/>
          <a:stretch>
            <a:fillRect/>
          </a:stretch>
        </p:blipFill>
        <p:spPr>
          <a:xfrm>
            <a:off x="14546459" y="0"/>
            <a:ext cx="1748083" cy="806564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19052"/>
          <a:stretch>
            <a:fillRect/>
          </a:stretch>
        </p:blipFill>
        <p:spPr>
          <a:xfrm>
            <a:off x="13461847" y="0"/>
            <a:ext cx="1748083" cy="806564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55368" t="80811"/>
          <a:stretch>
            <a:fillRect/>
          </a:stretch>
        </p:blipFill>
        <p:spPr>
          <a:xfrm>
            <a:off x="-19700" y="0"/>
            <a:ext cx="1364337" cy="816089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1947" b="21798"/>
          <a:stretch>
            <a:fillRect/>
          </a:stretch>
        </p:blipFill>
        <p:spPr>
          <a:xfrm>
            <a:off x="1211982" y="767495"/>
            <a:ext cx="16247845" cy="48594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862986" y="9540600"/>
            <a:ext cx="16405839" cy="61522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b="18697"/>
          <a:stretch>
            <a:fillRect/>
          </a:stretch>
        </p:blipFill>
        <p:spPr>
          <a:xfrm>
            <a:off x="16960696" y="9533122"/>
            <a:ext cx="1327304" cy="763486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1570310" y="13886"/>
            <a:ext cx="2517532" cy="680783"/>
          </a:xfrm>
          <a:prstGeom prst="rect">
            <a:avLst/>
          </a:prstGeom>
        </p:spPr>
      </p:pic>
      <p:sp>
        <p:nvSpPr>
          <p:cNvPr id="30" name="TextBox 11">
            <a:extLst>
              <a:ext uri="{FF2B5EF4-FFF2-40B4-BE49-F238E27FC236}">
                <a16:creationId xmlns:a16="http://schemas.microsoft.com/office/drawing/2014/main" id="{2B778147-C45C-C802-EB88-0B94190139DD}"/>
              </a:ext>
            </a:extLst>
          </p:cNvPr>
          <p:cNvSpPr txBox="1"/>
          <p:nvPr/>
        </p:nvSpPr>
        <p:spPr>
          <a:xfrm>
            <a:off x="86464" y="3824460"/>
            <a:ext cx="17958882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Other Chapters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</p:spTree>
    <p:extLst>
      <p:ext uri="{BB962C8B-B14F-4D97-AF65-F5344CB8AC3E}">
        <p14:creationId xmlns:p14="http://schemas.microsoft.com/office/powerpoint/2010/main" val="3345630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331" b="25212"/>
          <a:stretch>
            <a:fillRect/>
          </a:stretch>
        </p:blipFill>
        <p:spPr>
          <a:xfrm>
            <a:off x="-155756" y="9533122"/>
            <a:ext cx="1695521" cy="76348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b="23469"/>
          <a:stretch>
            <a:fillRect/>
          </a:stretch>
        </p:blipFill>
        <p:spPr>
          <a:xfrm>
            <a:off x="841151" y="9540600"/>
            <a:ext cx="1733066" cy="75600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1382" b="34251"/>
          <a:stretch>
            <a:fillRect/>
          </a:stretch>
        </p:blipFill>
        <p:spPr>
          <a:xfrm>
            <a:off x="2030251" y="9571361"/>
            <a:ext cx="1533611" cy="731071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067" b="21725"/>
          <a:stretch>
            <a:fillRect/>
          </a:stretch>
        </p:blipFill>
        <p:spPr>
          <a:xfrm>
            <a:off x="3079843" y="9563883"/>
            <a:ext cx="1559062" cy="732725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17309" r="13633"/>
          <a:stretch>
            <a:fillRect/>
          </a:stretch>
        </p:blipFill>
        <p:spPr>
          <a:xfrm>
            <a:off x="16810071" y="0"/>
            <a:ext cx="1477929" cy="80656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3061" t="17309"/>
          <a:stretch>
            <a:fillRect/>
          </a:stretch>
        </p:blipFill>
        <p:spPr>
          <a:xfrm>
            <a:off x="15800981" y="0"/>
            <a:ext cx="1658846" cy="806564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9052"/>
          <a:stretch>
            <a:fillRect/>
          </a:stretch>
        </p:blipFill>
        <p:spPr>
          <a:xfrm>
            <a:off x="14546459" y="0"/>
            <a:ext cx="1748083" cy="806564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19052"/>
          <a:stretch>
            <a:fillRect/>
          </a:stretch>
        </p:blipFill>
        <p:spPr>
          <a:xfrm>
            <a:off x="13461847" y="0"/>
            <a:ext cx="1748083" cy="806564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55368" t="80811"/>
          <a:stretch>
            <a:fillRect/>
          </a:stretch>
        </p:blipFill>
        <p:spPr>
          <a:xfrm>
            <a:off x="-19700" y="0"/>
            <a:ext cx="1364337" cy="816089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1947" b="21798"/>
          <a:stretch>
            <a:fillRect/>
          </a:stretch>
        </p:blipFill>
        <p:spPr>
          <a:xfrm>
            <a:off x="1211982" y="767495"/>
            <a:ext cx="16247845" cy="48594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862986" y="9540600"/>
            <a:ext cx="16405839" cy="61522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b="18697"/>
          <a:stretch>
            <a:fillRect/>
          </a:stretch>
        </p:blipFill>
        <p:spPr>
          <a:xfrm>
            <a:off x="16960696" y="9533122"/>
            <a:ext cx="1327304" cy="763486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1570310" y="13886"/>
            <a:ext cx="2517532" cy="680783"/>
          </a:xfrm>
          <a:prstGeom prst="rect">
            <a:avLst/>
          </a:prstGeom>
        </p:spPr>
      </p:pic>
      <p:sp>
        <p:nvSpPr>
          <p:cNvPr id="30" name="TextBox 11">
            <a:extLst>
              <a:ext uri="{FF2B5EF4-FFF2-40B4-BE49-F238E27FC236}">
                <a16:creationId xmlns:a16="http://schemas.microsoft.com/office/drawing/2014/main" id="{2B778147-C45C-C802-EB88-0B94190139DD}"/>
              </a:ext>
            </a:extLst>
          </p:cNvPr>
          <p:cNvSpPr txBox="1"/>
          <p:nvPr/>
        </p:nvSpPr>
        <p:spPr>
          <a:xfrm>
            <a:off x="24318" y="1136489"/>
            <a:ext cx="17958882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Mobile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B969488-E601-D1BC-CA73-4D131C74E0BB}"/>
              </a:ext>
            </a:extLst>
          </p:cNvPr>
          <p:cNvSpPr txBox="1"/>
          <p:nvPr/>
        </p:nvSpPr>
        <p:spPr>
          <a:xfrm>
            <a:off x="419100" y="4152900"/>
            <a:ext cx="174498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solidFill>
                  <a:schemeClr val="bg1"/>
                </a:solidFill>
              </a:rPr>
              <a:t>Managing real estate challenges shouldn’t be done at the cost of usability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905F56-D178-22FA-06AE-E7B8E4F40BBC}"/>
              </a:ext>
            </a:extLst>
          </p:cNvPr>
          <p:cNvSpPr txBox="1"/>
          <p:nvPr/>
        </p:nvSpPr>
        <p:spPr>
          <a:xfrm>
            <a:off x="200154" y="2093906"/>
            <a:ext cx="180878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</a:rPr>
              <a:t>Not just a city in Alabama anymore</a:t>
            </a:r>
          </a:p>
        </p:txBody>
      </p:sp>
    </p:spTree>
    <p:extLst>
      <p:ext uri="{BB962C8B-B14F-4D97-AF65-F5344CB8AC3E}">
        <p14:creationId xmlns:p14="http://schemas.microsoft.com/office/powerpoint/2010/main" val="3018990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331" b="25212"/>
          <a:stretch>
            <a:fillRect/>
          </a:stretch>
        </p:blipFill>
        <p:spPr>
          <a:xfrm>
            <a:off x="-155756" y="9533122"/>
            <a:ext cx="1695521" cy="76348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b="23469"/>
          <a:stretch>
            <a:fillRect/>
          </a:stretch>
        </p:blipFill>
        <p:spPr>
          <a:xfrm>
            <a:off x="841151" y="9540600"/>
            <a:ext cx="1733066" cy="75600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1382" b="34251"/>
          <a:stretch>
            <a:fillRect/>
          </a:stretch>
        </p:blipFill>
        <p:spPr>
          <a:xfrm>
            <a:off x="2030251" y="9571361"/>
            <a:ext cx="1533611" cy="731071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067" b="21725"/>
          <a:stretch>
            <a:fillRect/>
          </a:stretch>
        </p:blipFill>
        <p:spPr>
          <a:xfrm>
            <a:off x="3079843" y="9563883"/>
            <a:ext cx="1559062" cy="732725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17309" r="13633"/>
          <a:stretch>
            <a:fillRect/>
          </a:stretch>
        </p:blipFill>
        <p:spPr>
          <a:xfrm>
            <a:off x="16810071" y="0"/>
            <a:ext cx="1477929" cy="80656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3061" t="17309"/>
          <a:stretch>
            <a:fillRect/>
          </a:stretch>
        </p:blipFill>
        <p:spPr>
          <a:xfrm>
            <a:off x="15800981" y="0"/>
            <a:ext cx="1658846" cy="806564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9052"/>
          <a:stretch>
            <a:fillRect/>
          </a:stretch>
        </p:blipFill>
        <p:spPr>
          <a:xfrm>
            <a:off x="14546459" y="0"/>
            <a:ext cx="1748083" cy="806564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19052"/>
          <a:stretch>
            <a:fillRect/>
          </a:stretch>
        </p:blipFill>
        <p:spPr>
          <a:xfrm>
            <a:off x="13461847" y="0"/>
            <a:ext cx="1748083" cy="806564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55368" t="80811"/>
          <a:stretch>
            <a:fillRect/>
          </a:stretch>
        </p:blipFill>
        <p:spPr>
          <a:xfrm>
            <a:off x="-19700" y="0"/>
            <a:ext cx="1364337" cy="816089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1947" b="21798"/>
          <a:stretch>
            <a:fillRect/>
          </a:stretch>
        </p:blipFill>
        <p:spPr>
          <a:xfrm>
            <a:off x="1211982" y="767495"/>
            <a:ext cx="16247845" cy="48594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862986" y="9540600"/>
            <a:ext cx="16405839" cy="61522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b="18697"/>
          <a:stretch>
            <a:fillRect/>
          </a:stretch>
        </p:blipFill>
        <p:spPr>
          <a:xfrm>
            <a:off x="16960696" y="9533122"/>
            <a:ext cx="1327304" cy="763486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1570310" y="13886"/>
            <a:ext cx="2517532" cy="680783"/>
          </a:xfrm>
          <a:prstGeom prst="rect">
            <a:avLst/>
          </a:prstGeom>
        </p:spPr>
      </p:pic>
      <p:sp>
        <p:nvSpPr>
          <p:cNvPr id="30" name="TextBox 11">
            <a:extLst>
              <a:ext uri="{FF2B5EF4-FFF2-40B4-BE49-F238E27FC236}">
                <a16:creationId xmlns:a16="http://schemas.microsoft.com/office/drawing/2014/main" id="{2B778147-C45C-C802-EB88-0B94190139DD}"/>
              </a:ext>
            </a:extLst>
          </p:cNvPr>
          <p:cNvSpPr txBox="1"/>
          <p:nvPr/>
        </p:nvSpPr>
        <p:spPr>
          <a:xfrm>
            <a:off x="24318" y="1136489"/>
            <a:ext cx="17958882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Guide for the perplexed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905F56-D178-22FA-06AE-E7B8E4F40BBC}"/>
              </a:ext>
            </a:extLst>
          </p:cNvPr>
          <p:cNvSpPr txBox="1"/>
          <p:nvPr/>
        </p:nvSpPr>
        <p:spPr>
          <a:xfrm>
            <a:off x="182320" y="3398361"/>
            <a:ext cx="1808784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solidFill>
                  <a:schemeClr val="bg1"/>
                </a:solidFill>
              </a:rPr>
              <a:t>Making usability happen</a:t>
            </a:r>
          </a:p>
          <a:p>
            <a:pPr algn="ctr"/>
            <a:r>
              <a:rPr lang="en-US" sz="8000" dirty="0">
                <a:solidFill>
                  <a:schemeClr val="bg1"/>
                </a:solidFill>
              </a:rPr>
              <a:t>where you live</a:t>
            </a:r>
          </a:p>
        </p:txBody>
      </p:sp>
    </p:spTree>
    <p:extLst>
      <p:ext uri="{BB962C8B-B14F-4D97-AF65-F5344CB8AC3E}">
        <p14:creationId xmlns:p14="http://schemas.microsoft.com/office/powerpoint/2010/main" val="153891493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331" b="25212"/>
          <a:stretch>
            <a:fillRect/>
          </a:stretch>
        </p:blipFill>
        <p:spPr>
          <a:xfrm>
            <a:off x="-155756" y="9533122"/>
            <a:ext cx="1695521" cy="76348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b="23469"/>
          <a:stretch>
            <a:fillRect/>
          </a:stretch>
        </p:blipFill>
        <p:spPr>
          <a:xfrm>
            <a:off x="841151" y="9540600"/>
            <a:ext cx="1733066" cy="75600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1382" b="34251"/>
          <a:stretch>
            <a:fillRect/>
          </a:stretch>
        </p:blipFill>
        <p:spPr>
          <a:xfrm>
            <a:off x="2030251" y="9571361"/>
            <a:ext cx="1533611" cy="731071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067" b="21725"/>
          <a:stretch>
            <a:fillRect/>
          </a:stretch>
        </p:blipFill>
        <p:spPr>
          <a:xfrm>
            <a:off x="3079843" y="9563883"/>
            <a:ext cx="1559062" cy="732725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17309" r="13633"/>
          <a:stretch>
            <a:fillRect/>
          </a:stretch>
        </p:blipFill>
        <p:spPr>
          <a:xfrm>
            <a:off x="16810071" y="0"/>
            <a:ext cx="1477929" cy="80656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3061" t="17309"/>
          <a:stretch>
            <a:fillRect/>
          </a:stretch>
        </p:blipFill>
        <p:spPr>
          <a:xfrm>
            <a:off x="15800981" y="0"/>
            <a:ext cx="1658846" cy="806564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9052"/>
          <a:stretch>
            <a:fillRect/>
          </a:stretch>
        </p:blipFill>
        <p:spPr>
          <a:xfrm>
            <a:off x="14546459" y="0"/>
            <a:ext cx="1748083" cy="806564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19052"/>
          <a:stretch>
            <a:fillRect/>
          </a:stretch>
        </p:blipFill>
        <p:spPr>
          <a:xfrm>
            <a:off x="13461847" y="0"/>
            <a:ext cx="1748083" cy="806564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55368" t="80811"/>
          <a:stretch>
            <a:fillRect/>
          </a:stretch>
        </p:blipFill>
        <p:spPr>
          <a:xfrm>
            <a:off x="-19700" y="0"/>
            <a:ext cx="1364337" cy="816089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1947" b="21798"/>
          <a:stretch>
            <a:fillRect/>
          </a:stretch>
        </p:blipFill>
        <p:spPr>
          <a:xfrm>
            <a:off x="1211982" y="767495"/>
            <a:ext cx="16247845" cy="48594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862986" y="9540600"/>
            <a:ext cx="16405839" cy="61522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b="18697"/>
          <a:stretch>
            <a:fillRect/>
          </a:stretch>
        </p:blipFill>
        <p:spPr>
          <a:xfrm>
            <a:off x="16960696" y="9533122"/>
            <a:ext cx="1327304" cy="763486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1570310" y="13886"/>
            <a:ext cx="2517532" cy="680783"/>
          </a:xfrm>
          <a:prstGeom prst="rect">
            <a:avLst/>
          </a:prstGeom>
        </p:spPr>
      </p:pic>
      <p:sp>
        <p:nvSpPr>
          <p:cNvPr id="30" name="TextBox 11">
            <a:extLst>
              <a:ext uri="{FF2B5EF4-FFF2-40B4-BE49-F238E27FC236}">
                <a16:creationId xmlns:a16="http://schemas.microsoft.com/office/drawing/2014/main" id="{2B778147-C45C-C802-EB88-0B94190139DD}"/>
              </a:ext>
            </a:extLst>
          </p:cNvPr>
          <p:cNvSpPr txBox="1"/>
          <p:nvPr/>
        </p:nvSpPr>
        <p:spPr>
          <a:xfrm>
            <a:off x="24318" y="1136489"/>
            <a:ext cx="17958882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Accessibility and you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905F56-D178-22FA-06AE-E7B8E4F40BBC}"/>
              </a:ext>
            </a:extLst>
          </p:cNvPr>
          <p:cNvSpPr txBox="1"/>
          <p:nvPr/>
        </p:nvSpPr>
        <p:spPr>
          <a:xfrm>
            <a:off x="182320" y="3398361"/>
            <a:ext cx="1808784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solidFill>
                  <a:schemeClr val="bg1"/>
                </a:solidFill>
              </a:rPr>
              <a:t>Just when you think you’re done…</a:t>
            </a:r>
          </a:p>
        </p:txBody>
      </p:sp>
    </p:spTree>
    <p:extLst>
      <p:ext uri="{BB962C8B-B14F-4D97-AF65-F5344CB8AC3E}">
        <p14:creationId xmlns:p14="http://schemas.microsoft.com/office/powerpoint/2010/main" val="59314215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6533" b="7072"/>
          <a:stretch>
            <a:fillRect/>
          </a:stretch>
        </p:blipFill>
        <p:spPr>
          <a:xfrm>
            <a:off x="0" y="1743744"/>
            <a:ext cx="687157" cy="24565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73088" r="7308" b="3442"/>
          <a:stretch>
            <a:fillRect/>
          </a:stretch>
        </p:blipFill>
        <p:spPr>
          <a:xfrm rot="5400000">
            <a:off x="14774614" y="6773614"/>
            <a:ext cx="6804932" cy="22184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32811" r="20840" b="3582"/>
          <a:stretch>
            <a:fillRect/>
          </a:stretch>
        </p:blipFill>
        <p:spPr>
          <a:xfrm>
            <a:off x="12298819" y="0"/>
            <a:ext cx="5989181" cy="4812391"/>
          </a:xfrm>
          <a:prstGeom prst="rect">
            <a:avLst/>
          </a:prstGeom>
        </p:spPr>
      </p:pic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3472280" y="155787"/>
            <a:ext cx="4177328" cy="4177311"/>
            <a:chOff x="0" y="0"/>
            <a:chExt cx="6350000" cy="634997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 l="-17681" r="-17681"/>
              </a:stretch>
            </a:blipFill>
          </p:spPr>
          <p:txBody>
            <a:bodyPr/>
            <a:lstStyle/>
            <a:p>
              <a:endParaRPr lang="en-BE"/>
            </a:p>
          </p:txBody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2378" t="71519"/>
          <a:stretch>
            <a:fillRect/>
          </a:stretch>
        </p:blipFill>
        <p:spPr>
          <a:xfrm>
            <a:off x="0" y="-2894"/>
            <a:ext cx="12634606" cy="31399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25940" y="9528794"/>
            <a:ext cx="2652756" cy="717350"/>
          </a:xfrm>
          <a:prstGeom prst="rect">
            <a:avLst/>
          </a:prstGeom>
        </p:spPr>
      </p:pic>
      <p:sp>
        <p:nvSpPr>
          <p:cNvPr id="9" name="TextBox 11">
            <a:extLst>
              <a:ext uri="{FF2B5EF4-FFF2-40B4-BE49-F238E27FC236}">
                <a16:creationId xmlns:a16="http://schemas.microsoft.com/office/drawing/2014/main" id="{69F6F1A2-2ABF-E0D3-3AD0-32792619EEFA}"/>
              </a:ext>
            </a:extLst>
          </p:cNvPr>
          <p:cNvSpPr txBox="1"/>
          <p:nvPr/>
        </p:nvSpPr>
        <p:spPr>
          <a:xfrm>
            <a:off x="2994590" y="4488884"/>
            <a:ext cx="12298819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More Resources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</p:spTree>
    <p:extLst>
      <p:ext uri="{BB962C8B-B14F-4D97-AF65-F5344CB8AC3E}">
        <p14:creationId xmlns:p14="http://schemas.microsoft.com/office/powerpoint/2010/main" val="18865875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128202" y="435062"/>
            <a:ext cx="6510947" cy="4463875"/>
            <a:chOff x="0" y="0"/>
            <a:chExt cx="8681263" cy="5951833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1410" r="1410"/>
            <a:stretch>
              <a:fillRect/>
            </a:stretch>
          </p:blipFill>
          <p:spPr>
            <a:xfrm>
              <a:off x="0" y="0"/>
              <a:ext cx="8681263" cy="5951833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 rot="5400000">
            <a:off x="9481664" y="8850062"/>
            <a:ext cx="1430896" cy="816476"/>
            <a:chOff x="0" y="0"/>
            <a:chExt cx="1907862" cy="1088634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216579" y="0"/>
              <a:ext cx="691283" cy="1088634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691283" cy="1088634"/>
            </a:xfrm>
            <a:prstGeom prst="rect">
              <a:avLst/>
            </a:prstGeom>
          </p:spPr>
        </p:pic>
      </p:grpSp>
      <p:grpSp>
        <p:nvGrpSpPr>
          <p:cNvPr id="7" name="Group 7"/>
          <p:cNvGrpSpPr/>
          <p:nvPr/>
        </p:nvGrpSpPr>
        <p:grpSpPr>
          <a:xfrm>
            <a:off x="11128202" y="5143500"/>
            <a:ext cx="6510947" cy="4463875"/>
            <a:chOff x="0" y="0"/>
            <a:chExt cx="8681263" cy="5951833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/>
            <a:srcRect l="1319" r="1319"/>
            <a:stretch>
              <a:fillRect/>
            </a:stretch>
          </p:blipFill>
          <p:spPr>
            <a:xfrm>
              <a:off x="0" y="0"/>
              <a:ext cx="8681263" cy="5951833"/>
            </a:xfrm>
            <a:prstGeom prst="rect">
              <a:avLst/>
            </a:prstGeom>
          </p:spPr>
        </p:pic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27156" t="39024"/>
          <a:stretch>
            <a:fillRect/>
          </a:stretch>
        </p:blipFill>
        <p:spPr>
          <a:xfrm>
            <a:off x="-12221" y="-9525"/>
            <a:ext cx="1040921" cy="1011697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224828" y="347917"/>
            <a:ext cx="2139855" cy="578652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D39F9779-5B67-08F5-7182-53134D637805}"/>
              </a:ext>
            </a:extLst>
          </p:cNvPr>
          <p:cNvSpPr txBox="1"/>
          <p:nvPr/>
        </p:nvSpPr>
        <p:spPr>
          <a:xfrm>
            <a:off x="24318" y="1136489"/>
            <a:ext cx="11103883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Why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CAA2762-0E8F-4321-9107-EFF14773AFA2}"/>
              </a:ext>
            </a:extLst>
          </p:cNvPr>
          <p:cNvSpPr txBox="1"/>
          <p:nvPr/>
        </p:nvSpPr>
        <p:spPr>
          <a:xfrm>
            <a:off x="487696" y="2337982"/>
            <a:ext cx="1033810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chemeClr val="bg1"/>
                </a:solidFill>
              </a:rPr>
              <a:t>BAD NEWS</a:t>
            </a:r>
            <a:r>
              <a:rPr lang="en-US" sz="6000" dirty="0">
                <a:solidFill>
                  <a:schemeClr val="bg1"/>
                </a:solidFill>
              </a:rPr>
              <a:t>:</a:t>
            </a:r>
            <a:br>
              <a:rPr lang="en-US" sz="6000" dirty="0">
                <a:solidFill>
                  <a:schemeClr val="bg1"/>
                </a:solidFill>
              </a:rPr>
            </a:br>
            <a:r>
              <a:rPr lang="en-US" sz="6000" dirty="0">
                <a:solidFill>
                  <a:schemeClr val="bg1"/>
                </a:solidFill>
              </a:rPr>
              <a:t>There is no Usability Expert on your team.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59A4FAF-4153-A364-BA35-17C23A8A6F32}"/>
              </a:ext>
            </a:extLst>
          </p:cNvPr>
          <p:cNvSpPr txBox="1"/>
          <p:nvPr/>
        </p:nvSpPr>
        <p:spPr>
          <a:xfrm>
            <a:off x="407208" y="6010026"/>
            <a:ext cx="1033810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chemeClr val="bg1"/>
                </a:solidFill>
              </a:rPr>
              <a:t>GOOD NEWS</a:t>
            </a:r>
            <a:r>
              <a:rPr lang="en-US" sz="6000" dirty="0">
                <a:solidFill>
                  <a:schemeClr val="bg1"/>
                </a:solidFill>
              </a:rPr>
              <a:t>:</a:t>
            </a:r>
            <a:br>
              <a:rPr lang="en-US" sz="6000" dirty="0">
                <a:solidFill>
                  <a:schemeClr val="bg1"/>
                </a:solidFill>
              </a:rPr>
            </a:br>
            <a:r>
              <a:rPr lang="en-US" sz="6000" dirty="0">
                <a:solidFill>
                  <a:schemeClr val="bg1"/>
                </a:solidFill>
              </a:rPr>
              <a:t>It’s not rocket surgery.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6533" b="7072"/>
          <a:stretch>
            <a:fillRect/>
          </a:stretch>
        </p:blipFill>
        <p:spPr>
          <a:xfrm>
            <a:off x="0" y="1743744"/>
            <a:ext cx="687157" cy="24565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73088" r="7308" b="3442"/>
          <a:stretch>
            <a:fillRect/>
          </a:stretch>
        </p:blipFill>
        <p:spPr>
          <a:xfrm rot="5400000">
            <a:off x="14774614" y="6773614"/>
            <a:ext cx="6804932" cy="22184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t="32811" r="20840" b="3582"/>
          <a:stretch>
            <a:fillRect/>
          </a:stretch>
        </p:blipFill>
        <p:spPr>
          <a:xfrm>
            <a:off x="12298819" y="0"/>
            <a:ext cx="5989181" cy="4812391"/>
          </a:xfrm>
          <a:prstGeom prst="rect">
            <a:avLst/>
          </a:prstGeom>
        </p:spPr>
      </p:pic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3472280" y="155787"/>
            <a:ext cx="4177328" cy="4177311"/>
            <a:chOff x="0" y="0"/>
            <a:chExt cx="6350000" cy="634997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7"/>
              <a:stretch>
                <a:fillRect l="-17681" r="-17681"/>
              </a:stretch>
            </a:blipFill>
          </p:spPr>
          <p:txBody>
            <a:bodyPr/>
            <a:lstStyle/>
            <a:p>
              <a:endParaRPr lang="en-BE"/>
            </a:p>
          </p:txBody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2378" t="71519"/>
          <a:stretch>
            <a:fillRect/>
          </a:stretch>
        </p:blipFill>
        <p:spPr>
          <a:xfrm>
            <a:off x="0" y="-2894"/>
            <a:ext cx="12634606" cy="31399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25940" y="9528794"/>
            <a:ext cx="2652756" cy="717350"/>
          </a:xfrm>
          <a:prstGeom prst="rect">
            <a:avLst/>
          </a:prstGeom>
        </p:spPr>
      </p:pic>
      <p:sp>
        <p:nvSpPr>
          <p:cNvPr id="9" name="TextBox 11">
            <a:extLst>
              <a:ext uri="{FF2B5EF4-FFF2-40B4-BE49-F238E27FC236}">
                <a16:creationId xmlns:a16="http://schemas.microsoft.com/office/drawing/2014/main" id="{69F6F1A2-2ABF-E0D3-3AD0-32792619EEFA}"/>
              </a:ext>
            </a:extLst>
          </p:cNvPr>
          <p:cNvSpPr txBox="1"/>
          <p:nvPr/>
        </p:nvSpPr>
        <p:spPr>
          <a:xfrm>
            <a:off x="-1" y="510966"/>
            <a:ext cx="12298819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User Behavior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483923-D218-C688-0D25-D68865730BC0}"/>
              </a:ext>
            </a:extLst>
          </p:cNvPr>
          <p:cNvSpPr txBox="1"/>
          <p:nvPr/>
        </p:nvSpPr>
        <p:spPr>
          <a:xfrm>
            <a:off x="532160" y="1503439"/>
            <a:ext cx="112409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solidFill>
                  <a:schemeClr val="bg1"/>
                </a:solidFill>
              </a:rPr>
              <a:t>Muddling Through</a:t>
            </a:r>
          </a:p>
        </p:txBody>
      </p:sp>
      <p:pic>
        <p:nvPicPr>
          <p:cNvPr id="3074" name="Picture 2" descr="The Inmates Are Running the Asylum: Why High Tech Products Drive Us Crazy  and How to Restore the Sanity: Cooper, Alan: 9780672326141: Amazon.com:  Books">
            <a:extLst>
              <a:ext uri="{FF2B5EF4-FFF2-40B4-BE49-F238E27FC236}">
                <a16:creationId xmlns:a16="http://schemas.microsoft.com/office/drawing/2014/main" id="{18D222BD-56BC-773C-1CE6-C08A9F96B8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69586" y="1125328"/>
            <a:ext cx="5641543" cy="849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B9A4C24-478C-D282-E7EC-38684D3B1799}"/>
              </a:ext>
            </a:extLst>
          </p:cNvPr>
          <p:cNvSpPr txBox="1"/>
          <p:nvPr/>
        </p:nvSpPr>
        <p:spPr>
          <a:xfrm>
            <a:off x="164541" y="3120356"/>
            <a:ext cx="1124098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</a:rPr>
              <a:t>The people least capable of running a group or organization are now in charge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BBED7E3-DAD8-BA40-BE65-34753FF16776}"/>
              </a:ext>
            </a:extLst>
          </p:cNvPr>
          <p:cNvSpPr txBox="1"/>
          <p:nvPr/>
        </p:nvSpPr>
        <p:spPr>
          <a:xfrm>
            <a:off x="81874" y="7651174"/>
            <a:ext cx="1124098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</a:rPr>
              <a:t>And… We are the inmates…</a:t>
            </a:r>
          </a:p>
        </p:txBody>
      </p:sp>
    </p:spTree>
    <p:extLst>
      <p:ext uri="{BB962C8B-B14F-4D97-AF65-F5344CB8AC3E}">
        <p14:creationId xmlns:p14="http://schemas.microsoft.com/office/powerpoint/2010/main" val="2904186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/>
      <p:bldP spid="12" grpId="0" uiExpand="1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6533" b="7072"/>
          <a:stretch>
            <a:fillRect/>
          </a:stretch>
        </p:blipFill>
        <p:spPr>
          <a:xfrm>
            <a:off x="0" y="1743744"/>
            <a:ext cx="687157" cy="24565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73088" r="7308" b="3442"/>
          <a:stretch>
            <a:fillRect/>
          </a:stretch>
        </p:blipFill>
        <p:spPr>
          <a:xfrm rot="5400000">
            <a:off x="14774614" y="6773614"/>
            <a:ext cx="6804932" cy="22184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32811" r="20840" b="3582"/>
          <a:stretch>
            <a:fillRect/>
          </a:stretch>
        </p:blipFill>
        <p:spPr>
          <a:xfrm>
            <a:off x="12298819" y="0"/>
            <a:ext cx="5989181" cy="4812391"/>
          </a:xfrm>
          <a:prstGeom prst="rect">
            <a:avLst/>
          </a:prstGeom>
        </p:spPr>
      </p:pic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3472280" y="155787"/>
            <a:ext cx="4177328" cy="4177311"/>
            <a:chOff x="0" y="0"/>
            <a:chExt cx="6350000" cy="634997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 l="-17681" r="-17681"/>
              </a:stretch>
            </a:blipFill>
          </p:spPr>
          <p:txBody>
            <a:bodyPr/>
            <a:lstStyle/>
            <a:p>
              <a:endParaRPr lang="en-BE"/>
            </a:p>
          </p:txBody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2378" t="71519"/>
          <a:stretch>
            <a:fillRect/>
          </a:stretch>
        </p:blipFill>
        <p:spPr>
          <a:xfrm>
            <a:off x="0" y="-2894"/>
            <a:ext cx="12634606" cy="31399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25940" y="9528794"/>
            <a:ext cx="2652756" cy="717350"/>
          </a:xfrm>
          <a:prstGeom prst="rect">
            <a:avLst/>
          </a:prstGeom>
        </p:spPr>
      </p:pic>
      <p:sp>
        <p:nvSpPr>
          <p:cNvPr id="9" name="TextBox 11">
            <a:extLst>
              <a:ext uri="{FF2B5EF4-FFF2-40B4-BE49-F238E27FC236}">
                <a16:creationId xmlns:a16="http://schemas.microsoft.com/office/drawing/2014/main" id="{69F6F1A2-2ABF-E0D3-3AD0-32792619EEFA}"/>
              </a:ext>
            </a:extLst>
          </p:cNvPr>
          <p:cNvSpPr txBox="1"/>
          <p:nvPr/>
        </p:nvSpPr>
        <p:spPr>
          <a:xfrm>
            <a:off x="-1" y="510966"/>
            <a:ext cx="12298819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More Resources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483923-D218-C688-0D25-D68865730BC0}"/>
              </a:ext>
            </a:extLst>
          </p:cNvPr>
          <p:cNvSpPr txBox="1"/>
          <p:nvPr/>
        </p:nvSpPr>
        <p:spPr>
          <a:xfrm>
            <a:off x="715797" y="2400249"/>
            <a:ext cx="11266573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</a:rPr>
              <a:t>The Design of Everyday Things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</a:rPr>
              <a:t>Mentioned by Krug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</a:rPr>
              <a:t>Norman Doors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</a:rPr>
              <a:t>The importance of visual clues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280AD8D-71B1-FA03-39CB-90947045BA2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295768" y="706241"/>
            <a:ext cx="5989180" cy="8872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10048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6533" b="7072"/>
          <a:stretch>
            <a:fillRect/>
          </a:stretch>
        </p:blipFill>
        <p:spPr>
          <a:xfrm>
            <a:off x="0" y="1743744"/>
            <a:ext cx="687157" cy="24565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73088" r="7308" b="3442"/>
          <a:stretch>
            <a:fillRect/>
          </a:stretch>
        </p:blipFill>
        <p:spPr>
          <a:xfrm rot="5400000">
            <a:off x="14774614" y="6773614"/>
            <a:ext cx="6804932" cy="22184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32811" r="20840" b="3582"/>
          <a:stretch>
            <a:fillRect/>
          </a:stretch>
        </p:blipFill>
        <p:spPr>
          <a:xfrm>
            <a:off x="12298819" y="0"/>
            <a:ext cx="5989181" cy="4812391"/>
          </a:xfrm>
          <a:prstGeom prst="rect">
            <a:avLst/>
          </a:prstGeom>
        </p:spPr>
      </p:pic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3472280" y="155787"/>
            <a:ext cx="4177328" cy="4177311"/>
            <a:chOff x="0" y="0"/>
            <a:chExt cx="6350000" cy="634997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 l="-17681" r="-17681"/>
              </a:stretch>
            </a:blipFill>
          </p:spPr>
          <p:txBody>
            <a:bodyPr/>
            <a:lstStyle/>
            <a:p>
              <a:endParaRPr lang="en-BE"/>
            </a:p>
          </p:txBody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2378" t="71519"/>
          <a:stretch>
            <a:fillRect/>
          </a:stretch>
        </p:blipFill>
        <p:spPr>
          <a:xfrm>
            <a:off x="0" y="-2894"/>
            <a:ext cx="12634606" cy="31399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25940" y="9528794"/>
            <a:ext cx="2652756" cy="717350"/>
          </a:xfrm>
          <a:prstGeom prst="rect">
            <a:avLst/>
          </a:prstGeom>
        </p:spPr>
      </p:pic>
      <p:sp>
        <p:nvSpPr>
          <p:cNvPr id="9" name="TextBox 11">
            <a:extLst>
              <a:ext uri="{FF2B5EF4-FFF2-40B4-BE49-F238E27FC236}">
                <a16:creationId xmlns:a16="http://schemas.microsoft.com/office/drawing/2014/main" id="{69F6F1A2-2ABF-E0D3-3AD0-32792619EEFA}"/>
              </a:ext>
            </a:extLst>
          </p:cNvPr>
          <p:cNvSpPr txBox="1"/>
          <p:nvPr/>
        </p:nvSpPr>
        <p:spPr>
          <a:xfrm>
            <a:off x="-1" y="510966"/>
            <a:ext cx="12298819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More Resources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483923-D218-C688-0D25-D68865730BC0}"/>
              </a:ext>
            </a:extLst>
          </p:cNvPr>
          <p:cNvSpPr txBox="1"/>
          <p:nvPr/>
        </p:nvSpPr>
        <p:spPr>
          <a:xfrm>
            <a:off x="715797" y="2400249"/>
            <a:ext cx="11266573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</a:rPr>
              <a:t>Mentioned by Krug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</a:rPr>
              <a:t>Example “what’s this”, tooltips should be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</a:rPr>
              <a:t>Brief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</a:rPr>
              <a:t>Timely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</a:rPr>
              <a:t>Unavoidable</a:t>
            </a:r>
          </a:p>
        </p:txBody>
      </p:sp>
      <p:pic>
        <p:nvPicPr>
          <p:cNvPr id="7170" name="Picture 2" descr="Forms that Work: Designing Web Forms for Usability (Interactive  Technologies): Amazon.co.uk: Caroline Jarrett, Gerry Gaffney, Steve Krug:  9781558607101: Books">
            <a:extLst>
              <a:ext uri="{FF2B5EF4-FFF2-40B4-BE49-F238E27FC236}">
                <a16:creationId xmlns:a16="http://schemas.microsoft.com/office/drawing/2014/main" id="{9F21AAFF-7367-5000-8435-A38C69130B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6806" y="1841037"/>
            <a:ext cx="6535397" cy="8058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058036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6533" b="7072"/>
          <a:stretch>
            <a:fillRect/>
          </a:stretch>
        </p:blipFill>
        <p:spPr>
          <a:xfrm>
            <a:off x="0" y="1743744"/>
            <a:ext cx="687157" cy="24565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73088" r="7308" b="3442"/>
          <a:stretch>
            <a:fillRect/>
          </a:stretch>
        </p:blipFill>
        <p:spPr>
          <a:xfrm rot="5400000">
            <a:off x="14774614" y="6773614"/>
            <a:ext cx="6804932" cy="22184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32811" r="20840" b="3582"/>
          <a:stretch>
            <a:fillRect/>
          </a:stretch>
        </p:blipFill>
        <p:spPr>
          <a:xfrm>
            <a:off x="12298819" y="0"/>
            <a:ext cx="5989181" cy="4812391"/>
          </a:xfrm>
          <a:prstGeom prst="rect">
            <a:avLst/>
          </a:prstGeom>
        </p:spPr>
      </p:pic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3472280" y="155787"/>
            <a:ext cx="4177328" cy="4177311"/>
            <a:chOff x="0" y="0"/>
            <a:chExt cx="6350000" cy="634997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 l="-17681" r="-17681"/>
              </a:stretch>
            </a:blipFill>
          </p:spPr>
          <p:txBody>
            <a:bodyPr/>
            <a:lstStyle/>
            <a:p>
              <a:endParaRPr lang="en-BE"/>
            </a:p>
          </p:txBody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2378" t="71519"/>
          <a:stretch>
            <a:fillRect/>
          </a:stretch>
        </p:blipFill>
        <p:spPr>
          <a:xfrm>
            <a:off x="0" y="-2894"/>
            <a:ext cx="12634606" cy="31399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25940" y="9528794"/>
            <a:ext cx="2652756" cy="717350"/>
          </a:xfrm>
          <a:prstGeom prst="rect">
            <a:avLst/>
          </a:prstGeom>
        </p:spPr>
      </p:pic>
      <p:sp>
        <p:nvSpPr>
          <p:cNvPr id="9" name="TextBox 11">
            <a:extLst>
              <a:ext uri="{FF2B5EF4-FFF2-40B4-BE49-F238E27FC236}">
                <a16:creationId xmlns:a16="http://schemas.microsoft.com/office/drawing/2014/main" id="{69F6F1A2-2ABF-E0D3-3AD0-32792619EEFA}"/>
              </a:ext>
            </a:extLst>
          </p:cNvPr>
          <p:cNvSpPr txBox="1"/>
          <p:nvPr/>
        </p:nvSpPr>
        <p:spPr>
          <a:xfrm>
            <a:off x="-1" y="510966"/>
            <a:ext cx="12298819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More Resources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483923-D218-C688-0D25-D68865730BC0}"/>
              </a:ext>
            </a:extLst>
          </p:cNvPr>
          <p:cNvSpPr txBox="1"/>
          <p:nvPr/>
        </p:nvSpPr>
        <p:spPr>
          <a:xfrm>
            <a:off x="715797" y="2400249"/>
            <a:ext cx="1126657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</a:rPr>
              <a:t>Designing with the Mind in Mind</a:t>
            </a:r>
          </a:p>
        </p:txBody>
      </p:sp>
      <p:pic>
        <p:nvPicPr>
          <p:cNvPr id="2052" name="Picture 4" descr="Designing with the Mind in Mind: Simple Guide to Understanding User  Interface Design Rules : Johnson, Jeff: Amazon.in: Books">
            <a:extLst>
              <a:ext uri="{FF2B5EF4-FFF2-40B4-BE49-F238E27FC236}">
                <a16:creationId xmlns:a16="http://schemas.microsoft.com/office/drawing/2014/main" id="{199AB66D-B8AE-ECE0-95F8-8929B4576C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4200" y="1491388"/>
            <a:ext cx="6420953" cy="7966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317188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9312" b="931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2700000">
            <a:off x="2576164" y="1911893"/>
            <a:ext cx="327843" cy="326613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-2700000">
            <a:off x="15892388" y="1911974"/>
            <a:ext cx="327228" cy="32722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2895600" y="2051238"/>
            <a:ext cx="12986684" cy="48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2895600" y="342900"/>
            <a:ext cx="12986684" cy="48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r="31511" b="32341"/>
          <a:stretch>
            <a:fillRect/>
          </a:stretch>
        </p:blipFill>
        <p:spPr>
          <a:xfrm>
            <a:off x="17249775" y="9294270"/>
            <a:ext cx="1038225" cy="1025651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-2700000">
            <a:off x="15930488" y="203636"/>
            <a:ext cx="327228" cy="327228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2700000">
            <a:off x="2560934" y="203943"/>
            <a:ext cx="327843" cy="326613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2800726" y="429059"/>
            <a:ext cx="13404374" cy="17055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320"/>
              </a:lnSpc>
            </a:pPr>
            <a:r>
              <a:rPr lang="en-US" sz="11100" dirty="0">
                <a:solidFill>
                  <a:srgbClr val="FFFFFF"/>
                </a:solidFill>
                <a:latin typeface="Open Sans Bold"/>
              </a:rPr>
              <a:t>Questions?</a:t>
            </a:r>
          </a:p>
        </p:txBody>
      </p:sp>
      <p:pic>
        <p:nvPicPr>
          <p:cNvPr id="5124" name="Picture 4" descr="25 Meme about UI/UX Design to make your day - Salman Hossain Saif - Medium">
            <a:extLst>
              <a:ext uri="{FF2B5EF4-FFF2-40B4-BE49-F238E27FC236}">
                <a16:creationId xmlns:a16="http://schemas.microsoft.com/office/drawing/2014/main" id="{515B57FD-70E3-6B54-9875-89D4D65F51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2900" y="2427849"/>
            <a:ext cx="9982200" cy="7486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9312" b="931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2700000">
            <a:off x="2331222" y="6140093"/>
            <a:ext cx="327843" cy="326613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-2700000">
            <a:off x="15647446" y="6140174"/>
            <a:ext cx="327228" cy="32722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2650658" y="6279438"/>
            <a:ext cx="12986684" cy="48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2612558" y="3231438"/>
            <a:ext cx="12986684" cy="48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r="31511" b="32341"/>
          <a:stretch>
            <a:fillRect/>
          </a:stretch>
        </p:blipFill>
        <p:spPr>
          <a:xfrm>
            <a:off x="17249775" y="9294270"/>
            <a:ext cx="1038225" cy="1025651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-2700000">
            <a:off x="15647446" y="3092174"/>
            <a:ext cx="327228" cy="327228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2700000">
            <a:off x="2277892" y="3092481"/>
            <a:ext cx="327843" cy="326613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2441813" y="3910187"/>
            <a:ext cx="13404374" cy="1685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320"/>
              </a:lnSpc>
            </a:pPr>
            <a:r>
              <a:rPr lang="en-US" sz="11100">
                <a:solidFill>
                  <a:srgbClr val="FFFFFF"/>
                </a:solidFill>
                <a:latin typeface="Open Sans Bold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49745077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22638" r="22638"/>
          <a:stretch>
            <a:fillRect/>
          </a:stretch>
        </p:blipFill>
        <p:spPr>
          <a:xfrm>
            <a:off x="9838614" y="0"/>
            <a:ext cx="8449386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320878" y="247664"/>
            <a:ext cx="1165884" cy="1233164"/>
            <a:chOff x="0" y="0"/>
            <a:chExt cx="1554512" cy="1644218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55419" cy="874676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999093" y="0"/>
              <a:ext cx="555419" cy="874676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1186692"/>
              <a:ext cx="555419" cy="457527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999093" y="1186692"/>
              <a:ext cx="555419" cy="457527"/>
            </a:xfrm>
            <a:prstGeom prst="rect">
              <a:avLst/>
            </a:prstGeom>
          </p:spPr>
        </p:pic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9144000" y="8203342"/>
            <a:ext cx="1370713" cy="863549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9144000" y="9137701"/>
            <a:ext cx="1370713" cy="863549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9144000" y="7278769"/>
            <a:ext cx="1370713" cy="863549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9144000" y="6355270"/>
            <a:ext cx="1370713" cy="86354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6D95A3D-4518-B584-E861-03DA61D60B24}"/>
              </a:ext>
            </a:extLst>
          </p:cNvPr>
          <p:cNvSpPr txBox="1"/>
          <p:nvPr/>
        </p:nvSpPr>
        <p:spPr>
          <a:xfrm>
            <a:off x="320879" y="1714840"/>
            <a:ext cx="912792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dirty="0" err="1">
                <a:solidFill>
                  <a:schemeClr val="bg1"/>
                </a:solidFill>
              </a:rPr>
              <a:t>WiFi</a:t>
            </a:r>
            <a:r>
              <a:rPr lang="en-US" sz="4400" dirty="0">
                <a:solidFill>
                  <a:schemeClr val="bg1"/>
                </a:solidFill>
              </a:rPr>
              <a:t>: </a:t>
            </a:r>
            <a:r>
              <a:rPr lang="en-US" sz="4400" dirty="0" err="1">
                <a:solidFill>
                  <a:schemeClr val="bg1"/>
                </a:solidFill>
              </a:rPr>
              <a:t>itenium</a:t>
            </a:r>
            <a:r>
              <a:rPr lang="en-US" sz="4400" dirty="0">
                <a:solidFill>
                  <a:schemeClr val="bg1"/>
                </a:solidFill>
              </a:rPr>
              <a:t>-guest / Wifi4Ufree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</a:rPr>
              <a:t>New </a:t>
            </a:r>
            <a:r>
              <a:rPr lang="en-US" sz="4400" dirty="0" err="1">
                <a:solidFill>
                  <a:schemeClr val="bg1"/>
                </a:solidFill>
              </a:rPr>
              <a:t>WiFi</a:t>
            </a:r>
            <a:r>
              <a:rPr lang="en-US" sz="4400" dirty="0">
                <a:solidFill>
                  <a:schemeClr val="bg1"/>
                </a:solidFill>
              </a:rPr>
              <a:t>: ITENIUM_GAST / </a:t>
            </a:r>
            <a:r>
              <a:rPr lang="en-US" sz="4400" dirty="0" err="1">
                <a:solidFill>
                  <a:schemeClr val="bg1"/>
                </a:solidFill>
              </a:rPr>
              <a:t>FreeWifi</a:t>
            </a:r>
            <a:endParaRPr lang="en-US" sz="44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BE" sz="4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331" b="25212"/>
          <a:stretch>
            <a:fillRect/>
          </a:stretch>
        </p:blipFill>
        <p:spPr>
          <a:xfrm>
            <a:off x="-155756" y="9533122"/>
            <a:ext cx="1695521" cy="76348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b="23469"/>
          <a:stretch>
            <a:fillRect/>
          </a:stretch>
        </p:blipFill>
        <p:spPr>
          <a:xfrm>
            <a:off x="841151" y="9540600"/>
            <a:ext cx="1733066" cy="75600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1382" b="34251"/>
          <a:stretch>
            <a:fillRect/>
          </a:stretch>
        </p:blipFill>
        <p:spPr>
          <a:xfrm>
            <a:off x="2030251" y="9571361"/>
            <a:ext cx="1533611" cy="731071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067" b="21725"/>
          <a:stretch>
            <a:fillRect/>
          </a:stretch>
        </p:blipFill>
        <p:spPr>
          <a:xfrm>
            <a:off x="3079843" y="9563883"/>
            <a:ext cx="1559062" cy="732725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17309" r="13633"/>
          <a:stretch>
            <a:fillRect/>
          </a:stretch>
        </p:blipFill>
        <p:spPr>
          <a:xfrm>
            <a:off x="16810071" y="0"/>
            <a:ext cx="1477929" cy="80656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3061" t="17309"/>
          <a:stretch>
            <a:fillRect/>
          </a:stretch>
        </p:blipFill>
        <p:spPr>
          <a:xfrm>
            <a:off x="15800981" y="0"/>
            <a:ext cx="1658846" cy="806564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9052"/>
          <a:stretch>
            <a:fillRect/>
          </a:stretch>
        </p:blipFill>
        <p:spPr>
          <a:xfrm>
            <a:off x="14546459" y="0"/>
            <a:ext cx="1748083" cy="806564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19052"/>
          <a:stretch>
            <a:fillRect/>
          </a:stretch>
        </p:blipFill>
        <p:spPr>
          <a:xfrm>
            <a:off x="13461847" y="0"/>
            <a:ext cx="1748083" cy="806564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55368" t="80811"/>
          <a:stretch>
            <a:fillRect/>
          </a:stretch>
        </p:blipFill>
        <p:spPr>
          <a:xfrm>
            <a:off x="-19700" y="0"/>
            <a:ext cx="1364337" cy="816089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1947" b="21798"/>
          <a:stretch>
            <a:fillRect/>
          </a:stretch>
        </p:blipFill>
        <p:spPr>
          <a:xfrm>
            <a:off x="1211982" y="767495"/>
            <a:ext cx="16247845" cy="48594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862986" y="9540600"/>
            <a:ext cx="16405839" cy="61522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b="18697"/>
          <a:stretch>
            <a:fillRect/>
          </a:stretch>
        </p:blipFill>
        <p:spPr>
          <a:xfrm>
            <a:off x="16960696" y="9533122"/>
            <a:ext cx="1327304" cy="763486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1570310" y="13886"/>
            <a:ext cx="2517532" cy="680783"/>
          </a:xfrm>
          <a:prstGeom prst="rect">
            <a:avLst/>
          </a:prstGeom>
        </p:spPr>
      </p:pic>
      <p:sp>
        <p:nvSpPr>
          <p:cNvPr id="30" name="TextBox 11">
            <a:extLst>
              <a:ext uri="{FF2B5EF4-FFF2-40B4-BE49-F238E27FC236}">
                <a16:creationId xmlns:a16="http://schemas.microsoft.com/office/drawing/2014/main" id="{2B778147-C45C-C802-EB88-0B94190139DD}"/>
              </a:ext>
            </a:extLst>
          </p:cNvPr>
          <p:cNvSpPr txBox="1"/>
          <p:nvPr/>
        </p:nvSpPr>
        <p:spPr>
          <a:xfrm>
            <a:off x="24318" y="1136489"/>
            <a:ext cx="11177081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What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B969488-E601-D1BC-CA73-4D131C74E0BB}"/>
              </a:ext>
            </a:extLst>
          </p:cNvPr>
          <p:cNvSpPr txBox="1"/>
          <p:nvPr/>
        </p:nvSpPr>
        <p:spPr>
          <a:xfrm>
            <a:off x="667332" y="2473003"/>
            <a:ext cx="9127922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</a:rPr>
              <a:t>Book by Steve Krug, 2013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</a:rPr>
              <a:t>“Advanced Common Sense”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</a:rPr>
              <a:t>Just 190 pages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4400" dirty="0">
              <a:solidFill>
                <a:schemeClr val="bg1"/>
              </a:solidFill>
            </a:endParaRPr>
          </a:p>
        </p:txBody>
      </p:sp>
      <p:pic>
        <p:nvPicPr>
          <p:cNvPr id="1028" name="Picture 4" descr="Don't Make Me Think, Revisited eBook door Steve Krug - EPUB Boek | Rakuten  Kobo België">
            <a:extLst>
              <a:ext uri="{FF2B5EF4-FFF2-40B4-BE49-F238E27FC236}">
                <a16:creationId xmlns:a16="http://schemas.microsoft.com/office/drawing/2014/main" id="{459B655C-1851-3AA7-DA95-11165D82AB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96797" y="1163240"/>
            <a:ext cx="6299324" cy="8094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16134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331" b="25212"/>
          <a:stretch>
            <a:fillRect/>
          </a:stretch>
        </p:blipFill>
        <p:spPr>
          <a:xfrm>
            <a:off x="-155756" y="9533122"/>
            <a:ext cx="1695521" cy="76348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b="23469"/>
          <a:stretch>
            <a:fillRect/>
          </a:stretch>
        </p:blipFill>
        <p:spPr>
          <a:xfrm>
            <a:off x="841151" y="9540600"/>
            <a:ext cx="1733066" cy="75600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1382" b="34251"/>
          <a:stretch>
            <a:fillRect/>
          </a:stretch>
        </p:blipFill>
        <p:spPr>
          <a:xfrm>
            <a:off x="2030251" y="9571361"/>
            <a:ext cx="1533611" cy="731071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067" b="21725"/>
          <a:stretch>
            <a:fillRect/>
          </a:stretch>
        </p:blipFill>
        <p:spPr>
          <a:xfrm>
            <a:off x="3079843" y="9563883"/>
            <a:ext cx="1559062" cy="732725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17309" r="13633"/>
          <a:stretch>
            <a:fillRect/>
          </a:stretch>
        </p:blipFill>
        <p:spPr>
          <a:xfrm>
            <a:off x="16810071" y="0"/>
            <a:ext cx="1477929" cy="80656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3061" t="17309"/>
          <a:stretch>
            <a:fillRect/>
          </a:stretch>
        </p:blipFill>
        <p:spPr>
          <a:xfrm>
            <a:off x="15800981" y="0"/>
            <a:ext cx="1658846" cy="806564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9052"/>
          <a:stretch>
            <a:fillRect/>
          </a:stretch>
        </p:blipFill>
        <p:spPr>
          <a:xfrm>
            <a:off x="14546459" y="0"/>
            <a:ext cx="1748083" cy="806564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19052"/>
          <a:stretch>
            <a:fillRect/>
          </a:stretch>
        </p:blipFill>
        <p:spPr>
          <a:xfrm>
            <a:off x="13461847" y="0"/>
            <a:ext cx="1748083" cy="806564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55368" t="80811"/>
          <a:stretch>
            <a:fillRect/>
          </a:stretch>
        </p:blipFill>
        <p:spPr>
          <a:xfrm>
            <a:off x="-19700" y="0"/>
            <a:ext cx="1364337" cy="816089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1947" b="21798"/>
          <a:stretch>
            <a:fillRect/>
          </a:stretch>
        </p:blipFill>
        <p:spPr>
          <a:xfrm>
            <a:off x="1211982" y="767495"/>
            <a:ext cx="16247845" cy="48594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862986" y="9540600"/>
            <a:ext cx="16405839" cy="61522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b="18697"/>
          <a:stretch>
            <a:fillRect/>
          </a:stretch>
        </p:blipFill>
        <p:spPr>
          <a:xfrm>
            <a:off x="16960696" y="9533122"/>
            <a:ext cx="1327304" cy="763486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1570310" y="13886"/>
            <a:ext cx="2517532" cy="680783"/>
          </a:xfrm>
          <a:prstGeom prst="rect">
            <a:avLst/>
          </a:prstGeom>
        </p:spPr>
      </p:pic>
      <p:sp>
        <p:nvSpPr>
          <p:cNvPr id="30" name="TextBox 11">
            <a:extLst>
              <a:ext uri="{FF2B5EF4-FFF2-40B4-BE49-F238E27FC236}">
                <a16:creationId xmlns:a16="http://schemas.microsoft.com/office/drawing/2014/main" id="{2B778147-C45C-C802-EB88-0B94190139DD}"/>
              </a:ext>
            </a:extLst>
          </p:cNvPr>
          <p:cNvSpPr txBox="1"/>
          <p:nvPr/>
        </p:nvSpPr>
        <p:spPr>
          <a:xfrm>
            <a:off x="24318" y="1136489"/>
            <a:ext cx="11177081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What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B969488-E601-D1BC-CA73-4D131C74E0BB}"/>
              </a:ext>
            </a:extLst>
          </p:cNvPr>
          <p:cNvSpPr txBox="1"/>
          <p:nvPr/>
        </p:nvSpPr>
        <p:spPr>
          <a:xfrm>
            <a:off x="478699" y="3144662"/>
            <a:ext cx="10820399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</a:rPr>
              <a:t>A person of average (or even below average) ability and experience can figure out how to use the thing to accomplish something without it being more trouble than it’s worth </a:t>
            </a:r>
          </a:p>
        </p:txBody>
      </p:sp>
      <p:pic>
        <p:nvPicPr>
          <p:cNvPr id="1028" name="Picture 4" descr="Don't Make Me Think, Revisited eBook door Steve Krug - EPUB Boek | Rakuten  Kobo België">
            <a:extLst>
              <a:ext uri="{FF2B5EF4-FFF2-40B4-BE49-F238E27FC236}">
                <a16:creationId xmlns:a16="http://schemas.microsoft.com/office/drawing/2014/main" id="{459B655C-1851-3AA7-DA95-11165D82AB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96797" y="1163240"/>
            <a:ext cx="6299324" cy="8094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25506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331" b="25212"/>
          <a:stretch>
            <a:fillRect/>
          </a:stretch>
        </p:blipFill>
        <p:spPr>
          <a:xfrm>
            <a:off x="-155756" y="9533122"/>
            <a:ext cx="1695521" cy="76348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b="23469"/>
          <a:stretch>
            <a:fillRect/>
          </a:stretch>
        </p:blipFill>
        <p:spPr>
          <a:xfrm>
            <a:off x="841151" y="9540600"/>
            <a:ext cx="1733066" cy="75600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1382" b="34251"/>
          <a:stretch>
            <a:fillRect/>
          </a:stretch>
        </p:blipFill>
        <p:spPr>
          <a:xfrm>
            <a:off x="2030251" y="9571361"/>
            <a:ext cx="1533611" cy="731071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067" b="21725"/>
          <a:stretch>
            <a:fillRect/>
          </a:stretch>
        </p:blipFill>
        <p:spPr>
          <a:xfrm>
            <a:off x="3079843" y="9563883"/>
            <a:ext cx="1559062" cy="732725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17309" r="13633"/>
          <a:stretch>
            <a:fillRect/>
          </a:stretch>
        </p:blipFill>
        <p:spPr>
          <a:xfrm>
            <a:off x="16810071" y="0"/>
            <a:ext cx="1477929" cy="80656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3061" t="17309"/>
          <a:stretch>
            <a:fillRect/>
          </a:stretch>
        </p:blipFill>
        <p:spPr>
          <a:xfrm>
            <a:off x="15800981" y="0"/>
            <a:ext cx="1658846" cy="806564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9052"/>
          <a:stretch>
            <a:fillRect/>
          </a:stretch>
        </p:blipFill>
        <p:spPr>
          <a:xfrm>
            <a:off x="14546459" y="0"/>
            <a:ext cx="1748083" cy="806564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19052"/>
          <a:stretch>
            <a:fillRect/>
          </a:stretch>
        </p:blipFill>
        <p:spPr>
          <a:xfrm>
            <a:off x="13461847" y="0"/>
            <a:ext cx="1748083" cy="806564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55368" t="80811"/>
          <a:stretch>
            <a:fillRect/>
          </a:stretch>
        </p:blipFill>
        <p:spPr>
          <a:xfrm>
            <a:off x="-19700" y="0"/>
            <a:ext cx="1364337" cy="816089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1947" b="21798"/>
          <a:stretch>
            <a:fillRect/>
          </a:stretch>
        </p:blipFill>
        <p:spPr>
          <a:xfrm>
            <a:off x="1211982" y="767495"/>
            <a:ext cx="16247845" cy="48594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862986" y="9540600"/>
            <a:ext cx="16405839" cy="61522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b="18697"/>
          <a:stretch>
            <a:fillRect/>
          </a:stretch>
        </p:blipFill>
        <p:spPr>
          <a:xfrm>
            <a:off x="16960696" y="9533122"/>
            <a:ext cx="1327304" cy="763486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1570310" y="13886"/>
            <a:ext cx="2517532" cy="680783"/>
          </a:xfrm>
          <a:prstGeom prst="rect">
            <a:avLst/>
          </a:prstGeom>
        </p:spPr>
      </p:pic>
      <p:sp>
        <p:nvSpPr>
          <p:cNvPr id="30" name="TextBox 11">
            <a:extLst>
              <a:ext uri="{FF2B5EF4-FFF2-40B4-BE49-F238E27FC236}">
                <a16:creationId xmlns:a16="http://schemas.microsoft.com/office/drawing/2014/main" id="{2B778147-C45C-C802-EB88-0B94190139DD}"/>
              </a:ext>
            </a:extLst>
          </p:cNvPr>
          <p:cNvSpPr txBox="1"/>
          <p:nvPr/>
        </p:nvSpPr>
        <p:spPr>
          <a:xfrm>
            <a:off x="24318" y="1136489"/>
            <a:ext cx="11177081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What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B969488-E601-D1BC-CA73-4D131C74E0BB}"/>
              </a:ext>
            </a:extLst>
          </p:cNvPr>
          <p:cNvSpPr txBox="1"/>
          <p:nvPr/>
        </p:nvSpPr>
        <p:spPr>
          <a:xfrm>
            <a:off x="381000" y="2365214"/>
            <a:ext cx="108203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</a:rPr>
              <a:t>No hard and fast usability rules</a:t>
            </a:r>
          </a:p>
        </p:txBody>
      </p:sp>
      <p:pic>
        <p:nvPicPr>
          <p:cNvPr id="1028" name="Picture 4" descr="Don't Make Me Think, Revisited eBook door Steve Krug - EPUB Boek | Rakuten  Kobo België">
            <a:extLst>
              <a:ext uri="{FF2B5EF4-FFF2-40B4-BE49-F238E27FC236}">
                <a16:creationId xmlns:a16="http://schemas.microsoft.com/office/drawing/2014/main" id="{459B655C-1851-3AA7-DA95-11165D82AB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96797" y="1163240"/>
            <a:ext cx="6299324" cy="8094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F734EBB-2CA3-4FB0-D2F3-869E62917062}"/>
              </a:ext>
            </a:extLst>
          </p:cNvPr>
          <p:cNvSpPr txBox="1"/>
          <p:nvPr/>
        </p:nvSpPr>
        <p:spPr>
          <a:xfrm>
            <a:off x="380999" y="3974956"/>
            <a:ext cx="1082039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</a:rPr>
              <a:t>But there is a first law of usability</a:t>
            </a:r>
          </a:p>
          <a:p>
            <a:pPr algn="ctr"/>
            <a:r>
              <a:rPr lang="en-US" sz="5400" dirty="0">
                <a:solidFill>
                  <a:schemeClr val="bg1"/>
                </a:solidFill>
              </a:rPr>
              <a:t>The ultimate tie-breaker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1A181B5-7D01-2D79-4E86-D720981F6831}"/>
              </a:ext>
            </a:extLst>
          </p:cNvPr>
          <p:cNvSpPr txBox="1"/>
          <p:nvPr/>
        </p:nvSpPr>
        <p:spPr>
          <a:xfrm>
            <a:off x="359922" y="6606480"/>
            <a:ext cx="1082039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/>
                </a:solidFill>
              </a:rPr>
              <a:t>Don’t make me think!</a:t>
            </a:r>
          </a:p>
        </p:txBody>
      </p:sp>
    </p:spTree>
    <p:extLst>
      <p:ext uri="{BB962C8B-B14F-4D97-AF65-F5344CB8AC3E}">
        <p14:creationId xmlns:p14="http://schemas.microsoft.com/office/powerpoint/2010/main" val="1665481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1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 descr="Don't Make Me Think Revisited By Steve Krug— Book Review | by Bonny Bakshi  | Medium">
            <a:extLst>
              <a:ext uri="{FF2B5EF4-FFF2-40B4-BE49-F238E27FC236}">
                <a16:creationId xmlns:a16="http://schemas.microsoft.com/office/drawing/2014/main" id="{3D67BDF5-B0F6-8964-8267-A9EEFFFB6D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4571420"/>
            <a:ext cx="14789302" cy="5044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2"/>
          <p:cNvGrpSpPr/>
          <p:nvPr/>
        </p:nvGrpSpPr>
        <p:grpSpPr>
          <a:xfrm>
            <a:off x="12268200" y="435063"/>
            <a:ext cx="5370949" cy="3336838"/>
            <a:chOff x="0" y="0"/>
            <a:chExt cx="8681263" cy="5951833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/>
            <a:srcRect l="1410" r="1410"/>
            <a:stretch>
              <a:fillRect/>
            </a:stretch>
          </p:blipFill>
          <p:spPr>
            <a:xfrm>
              <a:off x="0" y="0"/>
              <a:ext cx="8681263" cy="5951833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 rot="5400000">
            <a:off x="16685390" y="8751760"/>
            <a:ext cx="1430896" cy="816476"/>
            <a:chOff x="0" y="0"/>
            <a:chExt cx="1907862" cy="1088634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1216579" y="0"/>
              <a:ext cx="691283" cy="1088634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691283" cy="1088634"/>
            </a:xfrm>
            <a:prstGeom prst="rect">
              <a:avLst/>
            </a:prstGeom>
          </p:spPr>
        </p:pic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27156" t="39024"/>
          <a:stretch>
            <a:fillRect/>
          </a:stretch>
        </p:blipFill>
        <p:spPr>
          <a:xfrm>
            <a:off x="-12221" y="-9525"/>
            <a:ext cx="1040921" cy="1011697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224828" y="347917"/>
            <a:ext cx="2139855" cy="578652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D39F9779-5B67-08F5-7182-53134D637805}"/>
              </a:ext>
            </a:extLst>
          </p:cNvPr>
          <p:cNvSpPr txBox="1"/>
          <p:nvPr/>
        </p:nvSpPr>
        <p:spPr>
          <a:xfrm>
            <a:off x="24318" y="1136489"/>
            <a:ext cx="11103883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No Thinking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CAA2762-0E8F-4321-9107-EFF14773AFA2}"/>
              </a:ext>
            </a:extLst>
          </p:cNvPr>
          <p:cNvSpPr txBox="1"/>
          <p:nvPr/>
        </p:nvSpPr>
        <p:spPr>
          <a:xfrm>
            <a:off x="482298" y="2575134"/>
            <a:ext cx="1033810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</a:rPr>
              <a:t>Keep the cognitive workload low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</a:rPr>
              <a:t>Don’t distract users from the task at hand</a:t>
            </a:r>
          </a:p>
        </p:txBody>
      </p:sp>
      <p:pic>
        <p:nvPicPr>
          <p:cNvPr id="6146" name="Picture 2" descr="The Don'ts of &quot;Don't Make Me Think&quot; | #SEJBookClub">
            <a:extLst>
              <a:ext uri="{FF2B5EF4-FFF2-40B4-BE49-F238E27FC236}">
                <a16:creationId xmlns:a16="http://schemas.microsoft.com/office/drawing/2014/main" id="{84F555B5-EDA5-4E8C-2C94-73C1078D4A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4533900"/>
            <a:ext cx="14789302" cy="5189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1972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7539647" cy="3952875"/>
            <a:chOff x="0" y="0"/>
            <a:chExt cx="10052863" cy="52705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/>
            <a:srcRect l="7168" t="32590" r="7168"/>
            <a:stretch>
              <a:fillRect/>
            </a:stretch>
          </p:blipFill>
          <p:spPr>
            <a:xfrm>
              <a:off x="0" y="0"/>
              <a:ext cx="10052863" cy="5270500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7539647" y="3952875"/>
            <a:ext cx="10748353" cy="6432157"/>
            <a:chOff x="0" y="0"/>
            <a:chExt cx="14331137" cy="8576209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4"/>
            <a:srcRect t="5173" b="5173"/>
            <a:stretch>
              <a:fillRect/>
            </a:stretch>
          </p:blipFill>
          <p:spPr>
            <a:xfrm>
              <a:off x="0" y="0"/>
              <a:ext cx="14331137" cy="8576209"/>
            </a:xfrm>
            <a:prstGeom prst="rect">
              <a:avLst/>
            </a:prstGeom>
          </p:spPr>
        </p:pic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57363" b="4439"/>
          <a:stretch>
            <a:fillRect/>
          </a:stretch>
        </p:blipFill>
        <p:spPr>
          <a:xfrm>
            <a:off x="0" y="8910520"/>
            <a:ext cx="1040921" cy="137648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5268397" y="311350"/>
            <a:ext cx="2652756" cy="717350"/>
          </a:xfrm>
          <a:prstGeom prst="rect">
            <a:avLst/>
          </a:prstGeom>
        </p:spPr>
      </p:pic>
      <p:sp>
        <p:nvSpPr>
          <p:cNvPr id="8" name="TextBox 11">
            <a:extLst>
              <a:ext uri="{FF2B5EF4-FFF2-40B4-BE49-F238E27FC236}">
                <a16:creationId xmlns:a16="http://schemas.microsoft.com/office/drawing/2014/main" id="{E388B0E8-E295-1D98-CAD3-6859F3C291DD}"/>
              </a:ext>
            </a:extLst>
          </p:cNvPr>
          <p:cNvSpPr txBox="1"/>
          <p:nvPr/>
        </p:nvSpPr>
        <p:spPr>
          <a:xfrm>
            <a:off x="7911007" y="1392069"/>
            <a:ext cx="9947266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No Thinking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B48D80-BD6F-02BB-8430-AD2F8BB8F739}"/>
              </a:ext>
            </a:extLst>
          </p:cNvPr>
          <p:cNvSpPr txBox="1"/>
          <p:nvPr/>
        </p:nvSpPr>
        <p:spPr>
          <a:xfrm>
            <a:off x="228600" y="4335612"/>
            <a:ext cx="7162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7200" dirty="0">
                <a:solidFill>
                  <a:schemeClr val="bg1"/>
                </a:solidFill>
              </a:rPr>
              <a:t>Self-evident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7200" dirty="0">
                <a:solidFill>
                  <a:schemeClr val="bg1"/>
                </a:solidFill>
              </a:rPr>
              <a:t>Self-explanatory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2013</TotalTime>
  <Words>1437</Words>
  <Application>Microsoft Office PowerPoint</Application>
  <PresentationFormat>Custom</PresentationFormat>
  <Paragraphs>294</Paragraphs>
  <Slides>46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1" baseType="lpstr">
      <vt:lpstr>Open Sans Bold</vt:lpstr>
      <vt:lpstr>Arial</vt:lpstr>
      <vt:lpstr>Calibri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Client Presentation</dc:title>
  <cp:lastModifiedBy>Wouter Van Schandevijl</cp:lastModifiedBy>
  <cp:revision>103</cp:revision>
  <dcterms:created xsi:type="dcterms:W3CDTF">2006-08-16T00:00:00Z</dcterms:created>
  <dcterms:modified xsi:type="dcterms:W3CDTF">2023-08-24T18:38:14Z</dcterms:modified>
  <dc:identifier>DAE4nIrG1s0</dc:identifier>
</cp:coreProperties>
</file>